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commentAuthors.xml" ContentType="application/vnd.openxmlformats-officedocument.presentationml.commentAuthor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57" r:id="rId3"/>
    <p:sldId id="311" r:id="rId4"/>
    <p:sldId id="312" r:id="rId5"/>
    <p:sldId id="310" r:id="rId6"/>
    <p:sldId id="290" r:id="rId7"/>
    <p:sldId id="276" r:id="rId8"/>
    <p:sldId id="261" r:id="rId9"/>
    <p:sldId id="303" r:id="rId10"/>
    <p:sldId id="304" r:id="rId11"/>
    <p:sldId id="305" r:id="rId12"/>
    <p:sldId id="306" r:id="rId13"/>
    <p:sldId id="307" r:id="rId14"/>
    <p:sldId id="308" r:id="rId15"/>
    <p:sldId id="309" r:id="rId16"/>
    <p:sldId id="313" r:id="rId17"/>
    <p:sldId id="314" r:id="rId18"/>
    <p:sldId id="262" r:id="rId19"/>
    <p:sldId id="286" r:id="rId20"/>
    <p:sldId id="287" r:id="rId21"/>
    <p:sldId id="288" r:id="rId22"/>
    <p:sldId id="315" r:id="rId23"/>
    <p:sldId id="289" r:id="rId24"/>
    <p:sldId id="267" r:id="rId25"/>
  </p:sldIdLst>
  <p:sldSz cx="9144000" cy="5143500" type="screen16x9"/>
  <p:notesSz cx="6858000" cy="9144000"/>
  <p:embeddedFontLst>
    <p:embeddedFont>
      <p:font typeface="Algerian" pitchFamily="82" charset="0"/>
      <p:regular r:id="rId27"/>
    </p:embeddedFont>
    <p:embeddedFont>
      <p:font typeface="Calibri" pitchFamily="34" charset="0"/>
      <p:regular r:id="rId28"/>
      <p:bold r:id="rId29"/>
      <p:italic r:id="rId30"/>
      <p:boldItalic r:id="rId31"/>
    </p:embeddedFont>
    <p:embeddedFont>
      <p:font typeface="Montserrat"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Sumukha Narasinha Hegde" initials="SNH"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249" autoAdjust="0"/>
    <p:restoredTop sz="94660"/>
  </p:normalViewPr>
  <p:slideViewPr>
    <p:cSldViewPr snapToGrid="0">
      <p:cViewPr>
        <p:scale>
          <a:sx n="100" d="100"/>
          <a:sy n="100" d="100"/>
        </p:scale>
        <p:origin x="-917" y="-259"/>
      </p:cViewPr>
      <p:guideLst>
        <p:guide orient="horz" pos="1588"/>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676796cda4_0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2676796cda4_0_6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676946d41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2676946d41b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676946d41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2676946d41b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676946d41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2676946d41b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676796cda4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2676796cda4_0_6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676946d41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2676946d41b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676946d41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2676946d41b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676946d41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2676946d41b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676946d41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2676946d41b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5"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DEF1BF11-E4B8-465D-9EAD-FAA4D320ABEB}" type="datetime1">
              <a:rPr lang="en-IN" smtClean="0"/>
              <a:pPr/>
              <a:t>31-05-2024</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r>
              <a:rPr lang="en-US" dirty="0"/>
              <a:t>Eco-Fertilization</a:t>
            </a:r>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39;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TextBox 3"/>
          <p:cNvSpPr txBox="1"/>
          <p:nvPr/>
        </p:nvSpPr>
        <p:spPr>
          <a:xfrm>
            <a:off x="79216" y="162907"/>
            <a:ext cx="8247455" cy="4523105"/>
          </a:xfrm>
          <a:prstGeom prst="rect">
            <a:avLst/>
          </a:prstGeom>
          <a:noFill/>
        </p:spPr>
        <p:txBody>
          <a:bodyPr wrap="square" rtlCol="0">
            <a:spAutoFit/>
          </a:bodyPr>
          <a:lstStyle/>
          <a:p>
            <a:pPr algn="ctr" eaLnBrk="0" hangingPunct="0">
              <a:defRPr/>
            </a:pPr>
            <a:r>
              <a:rPr lang="en-US" sz="2400" b="1" dirty="0">
                <a:solidFill>
                  <a:schemeClr val="tx1"/>
                </a:solidFill>
                <a:latin typeface="Times New Roman" panose="02020603050405020304" pitchFamily="18" charset="0"/>
                <a:cs typeface="Times New Roman" panose="02020603050405020304" pitchFamily="18" charset="0"/>
              </a:rPr>
              <a:t>Department of Information Technology</a:t>
            </a:r>
          </a:p>
          <a:p>
            <a:pPr algn="ctr" eaLnBrk="0" hangingPunct="0">
              <a:defRPr/>
            </a:pPr>
            <a:r>
              <a:rPr lang="en-US" sz="2400" dirty="0" smtClean="0">
                <a:solidFill>
                  <a:schemeClr val="tx1"/>
                </a:solidFill>
                <a:latin typeface="Times New Roman" panose="02020603050405020304" pitchFamily="18" charset="0"/>
                <a:cs typeface="Times New Roman" panose="02020603050405020304" pitchFamily="18" charset="0"/>
              </a:rPr>
              <a:t>Project </a:t>
            </a:r>
            <a:r>
              <a:rPr lang="en-US" sz="2400" dirty="0">
                <a:solidFill>
                  <a:schemeClr val="tx1"/>
                </a:solidFill>
                <a:latin typeface="Times New Roman" panose="02020603050405020304" pitchFamily="18" charset="0"/>
                <a:cs typeface="Times New Roman" panose="02020603050405020304" pitchFamily="18" charset="0"/>
              </a:rPr>
              <a:t>Seminar</a:t>
            </a:r>
          </a:p>
          <a:p>
            <a:pPr algn="ctr"/>
            <a:r>
              <a:rPr lang="en-US" sz="2000" b="1" dirty="0">
                <a:solidFill>
                  <a:schemeClr val="tx1"/>
                </a:solidFill>
                <a:latin typeface="Times New Roman" panose="02020603050405020304" pitchFamily="18" charset="0"/>
                <a:cs typeface="Times New Roman" panose="02020603050405020304" pitchFamily="18" charset="0"/>
              </a:rPr>
              <a:t>Session: 2023-2024</a:t>
            </a:r>
          </a:p>
          <a:p>
            <a:pPr algn="ctr"/>
            <a:r>
              <a:rPr lang="en-US" sz="2000" b="1" dirty="0">
                <a:solidFill>
                  <a:schemeClr val="tx1"/>
                </a:solidFill>
                <a:latin typeface="Times New Roman" panose="02020603050405020304" pitchFamily="18" charset="0"/>
                <a:cs typeface="Times New Roman" panose="02020603050405020304" pitchFamily="18" charset="0"/>
              </a:rPr>
              <a:t>Group Number : C-13</a:t>
            </a:r>
          </a:p>
          <a:p>
            <a:pPr algn="ctr"/>
            <a:endParaRPr lang="en-US" sz="2000" b="1" dirty="0">
              <a:solidFill>
                <a:schemeClr val="tx1"/>
              </a:solidFill>
              <a:latin typeface="Times New Roman" panose="02020603050405020304" pitchFamily="18" charset="0"/>
              <a:cs typeface="Times New Roman" panose="02020603050405020304" pitchFamily="18" charset="0"/>
            </a:endParaRPr>
          </a:p>
          <a:p>
            <a:pPr algn="ctr"/>
            <a:endParaRPr lang="en-US" sz="2000" b="1" dirty="0">
              <a:solidFill>
                <a:schemeClr val="tx1"/>
              </a:solidFill>
              <a:latin typeface="Times New Roman" panose="02020603050405020304" pitchFamily="18" charset="0"/>
              <a:cs typeface="Times New Roman" panose="02020603050405020304" pitchFamily="18" charset="0"/>
            </a:endParaRPr>
          </a:p>
          <a:p>
            <a:pPr algn="ctr"/>
            <a:r>
              <a:rPr lang="en-US" sz="2000" b="1" dirty="0">
                <a:solidFill>
                  <a:srgbClr val="FF0000"/>
                </a:solidFill>
                <a:latin typeface="Times New Roman" panose="02020603050405020304" pitchFamily="18" charset="0"/>
                <a:cs typeface="Times New Roman" panose="02020603050405020304" pitchFamily="18" charset="0"/>
              </a:rPr>
              <a:t>Title of the Project : </a:t>
            </a:r>
            <a:r>
              <a:rPr lang="en-US" sz="2000" b="1" dirty="0" smtClean="0">
                <a:solidFill>
                  <a:srgbClr val="FF0000"/>
                </a:solidFill>
                <a:latin typeface="Times New Roman" panose="02020603050405020304" pitchFamily="18" charset="0"/>
                <a:cs typeface="Times New Roman" panose="02020603050405020304" pitchFamily="18" charset="0"/>
              </a:rPr>
              <a:t>“Smart Eco-Fertilization </a:t>
            </a:r>
            <a:r>
              <a:rPr lang="en-US" sz="2000" b="1" dirty="0">
                <a:solidFill>
                  <a:srgbClr val="FF0000"/>
                </a:solidFill>
                <a:latin typeface="Times New Roman" panose="02020603050405020304" pitchFamily="18" charset="0"/>
                <a:cs typeface="Times New Roman" panose="02020603050405020304" pitchFamily="18" charset="0"/>
              </a:rPr>
              <a:t>Using </a:t>
            </a:r>
            <a:r>
              <a:rPr lang="en-US" sz="2000" b="1" dirty="0" smtClean="0">
                <a:solidFill>
                  <a:srgbClr val="FF0000"/>
                </a:solidFill>
                <a:latin typeface="Times New Roman" panose="02020603050405020304" pitchFamily="18" charset="0"/>
                <a:cs typeface="Times New Roman" panose="02020603050405020304" pitchFamily="18" charset="0"/>
              </a:rPr>
              <a:t>Python &amp; API</a:t>
            </a:r>
            <a:r>
              <a:rPr lang="en-US" sz="2000" b="1" dirty="0" smtClean="0">
                <a:solidFill>
                  <a:srgbClr val="FF0000"/>
                </a:solidFill>
                <a:latin typeface="Times New Roman" panose="02020603050405020304" pitchFamily="18" charset="0"/>
                <a:ea typeface="Oswald SemiBold"/>
                <a:cs typeface="Times New Roman" panose="02020603050405020304" pitchFamily="18" charset="0"/>
                <a:sym typeface="Oswald SemiBold"/>
              </a:rPr>
              <a:t>”</a:t>
            </a:r>
            <a:endParaRPr lang="en-US" sz="2000" b="1" dirty="0">
              <a:solidFill>
                <a:srgbClr val="FF0000"/>
              </a:solidFill>
              <a:latin typeface="Times New Roman" panose="02020603050405020304" pitchFamily="18" charset="0"/>
              <a:ea typeface="Oswald SemiBold"/>
              <a:cs typeface="Times New Roman" panose="02020603050405020304" pitchFamily="18" charset="0"/>
              <a:sym typeface="Oswald SemiBold"/>
            </a:endParaRPr>
          </a:p>
          <a:p>
            <a:pPr algn="ctr"/>
            <a:endParaRPr lang="en-US" sz="2000" b="1" dirty="0">
              <a:solidFill>
                <a:srgbClr val="FF0000"/>
              </a:solidFill>
              <a:latin typeface="Times New Roman" panose="02020603050405020304" pitchFamily="18" charset="0"/>
              <a:cs typeface="Times New Roman" panose="02020603050405020304" pitchFamily="18" charset="0"/>
              <a:sym typeface="Oswald SemiBold"/>
            </a:endParaRPr>
          </a:p>
          <a:p>
            <a:pPr algn="ctr"/>
            <a:endParaRPr lang="en-US" sz="2000" b="1" dirty="0">
              <a:solidFill>
                <a:srgbClr val="FF0000"/>
              </a:solidFill>
              <a:latin typeface="Times New Roman" panose="02020603050405020304" pitchFamily="18" charset="0"/>
              <a:cs typeface="Times New Roman" panose="02020603050405020304" pitchFamily="18" charset="0"/>
              <a:sym typeface="Oswald SemiBold"/>
            </a:endParaRPr>
          </a:p>
          <a:p>
            <a:r>
              <a:rPr lang="en-US" sz="1600" dirty="0">
                <a:solidFill>
                  <a:schemeClr val="tx1"/>
                </a:solidFill>
                <a:latin typeface="Times New Roman" panose="02020603050405020304" pitchFamily="18" charset="0"/>
                <a:cs typeface="Times New Roman" panose="02020603050405020304" pitchFamily="18" charset="0"/>
                <a:sym typeface="Oswald SemiBold"/>
              </a:rPr>
              <a:t>Presented By :					               </a:t>
            </a:r>
            <a:r>
              <a:rPr lang="en-US" sz="1600" b="1" dirty="0">
                <a:solidFill>
                  <a:schemeClr val="tx1"/>
                </a:solidFill>
                <a:latin typeface="Times New Roman" panose="02020603050405020304" pitchFamily="18" charset="0"/>
                <a:cs typeface="Times New Roman" panose="02020603050405020304" pitchFamily="18" charset="0"/>
                <a:sym typeface="Oswald SemiBold"/>
              </a:rPr>
              <a:t>Guide</a:t>
            </a:r>
          </a:p>
          <a:p>
            <a:r>
              <a:rPr lang="en-US" sz="1600" dirty="0">
                <a:solidFill>
                  <a:schemeClr val="tx1"/>
                </a:solidFill>
                <a:latin typeface="Times New Roman" panose="02020603050405020304" pitchFamily="18" charset="0"/>
                <a:cs typeface="Times New Roman" panose="02020603050405020304" pitchFamily="18" charset="0"/>
                <a:sym typeface="Oswald SemiBold"/>
              </a:rPr>
              <a:t>1. </a:t>
            </a:r>
            <a:r>
              <a:rPr lang="en-US" sz="1600" dirty="0" err="1">
                <a:solidFill>
                  <a:schemeClr val="tx1"/>
                </a:solidFill>
                <a:latin typeface="Times New Roman" panose="02020603050405020304" pitchFamily="18" charset="0"/>
                <a:cs typeface="Times New Roman" panose="02020603050405020304" pitchFamily="18" charset="0"/>
                <a:sym typeface="Oswald SemiBold"/>
              </a:rPr>
              <a:t>Ujjwal Sadani (C-42)</a:t>
            </a:r>
            <a:r>
              <a:rPr lang="en-US" sz="1600" dirty="0">
                <a:solidFill>
                  <a:schemeClr val="tx1"/>
                </a:solidFill>
                <a:latin typeface="Times New Roman" panose="02020603050405020304" pitchFamily="18" charset="0"/>
                <a:cs typeface="Times New Roman" panose="02020603050405020304" pitchFamily="18" charset="0"/>
                <a:sym typeface="Oswald SemiBold"/>
              </a:rPr>
              <a:t>				Dr. Sampada S. Wazalwar</a:t>
            </a:r>
            <a:br>
              <a:rPr lang="en-US" sz="1600" dirty="0">
                <a:solidFill>
                  <a:schemeClr val="tx1"/>
                </a:solidFill>
                <a:latin typeface="Times New Roman" panose="02020603050405020304" pitchFamily="18" charset="0"/>
                <a:cs typeface="Times New Roman" panose="02020603050405020304" pitchFamily="18" charset="0"/>
                <a:sym typeface="Oswald SemiBold"/>
              </a:rPr>
            </a:br>
            <a:r>
              <a:rPr lang="en-US" sz="1600" dirty="0">
                <a:solidFill>
                  <a:schemeClr val="tx1"/>
                </a:solidFill>
                <a:latin typeface="Times New Roman" panose="02020603050405020304" pitchFamily="18" charset="0"/>
                <a:cs typeface="Times New Roman" panose="02020603050405020304" pitchFamily="18" charset="0"/>
                <a:sym typeface="Oswald SemiBold"/>
              </a:rPr>
              <a:t>2. </a:t>
            </a:r>
            <a:r>
              <a:rPr lang="en-US" sz="1600" dirty="0" err="1">
                <a:solidFill>
                  <a:schemeClr val="tx1"/>
                </a:solidFill>
                <a:latin typeface="Times New Roman" panose="02020603050405020304" pitchFamily="18" charset="0"/>
                <a:cs typeface="Times New Roman" panose="02020603050405020304" pitchFamily="18" charset="0"/>
                <a:sym typeface="Oswald SemiBold"/>
              </a:rPr>
              <a:t>Utkarsh Gomase (C-43)</a:t>
            </a:r>
            <a:r>
              <a:rPr lang="en-US" sz="1600" dirty="0">
                <a:solidFill>
                  <a:schemeClr val="tx1"/>
                </a:solidFill>
                <a:latin typeface="Times New Roman" panose="02020603050405020304" pitchFamily="18" charset="0"/>
                <a:cs typeface="Times New Roman" panose="02020603050405020304" pitchFamily="18" charset="0"/>
                <a:sym typeface="Oswald SemiBold"/>
              </a:rPr>
              <a:t>				       GHRCE, Nagpur.</a:t>
            </a:r>
            <a:br>
              <a:rPr lang="en-US" sz="1600" dirty="0">
                <a:solidFill>
                  <a:schemeClr val="tx1"/>
                </a:solidFill>
                <a:latin typeface="Times New Roman" panose="02020603050405020304" pitchFamily="18" charset="0"/>
                <a:cs typeface="Times New Roman" panose="02020603050405020304" pitchFamily="18" charset="0"/>
                <a:sym typeface="Oswald SemiBold"/>
              </a:rPr>
            </a:br>
            <a:r>
              <a:rPr lang="en-US" sz="1600" dirty="0">
                <a:solidFill>
                  <a:schemeClr val="tx1"/>
                </a:solidFill>
                <a:latin typeface="Times New Roman" panose="02020603050405020304" pitchFamily="18" charset="0"/>
                <a:cs typeface="Times New Roman" panose="02020603050405020304" pitchFamily="18" charset="0"/>
                <a:sym typeface="Oswald SemiBold"/>
              </a:rPr>
              <a:t>3. Varun Rewatkar (C-45)</a:t>
            </a:r>
            <a:br>
              <a:rPr lang="en-US" sz="1600" dirty="0">
                <a:solidFill>
                  <a:schemeClr val="tx1"/>
                </a:solidFill>
                <a:latin typeface="Times New Roman" panose="02020603050405020304" pitchFamily="18" charset="0"/>
                <a:cs typeface="Times New Roman" panose="02020603050405020304" pitchFamily="18" charset="0"/>
                <a:sym typeface="Oswald SemiBold"/>
              </a:rPr>
            </a:br>
            <a:r>
              <a:rPr lang="en-US" sz="1600" dirty="0">
                <a:solidFill>
                  <a:schemeClr val="tx1"/>
                </a:solidFill>
                <a:latin typeface="Times New Roman" panose="02020603050405020304" pitchFamily="18" charset="0"/>
                <a:cs typeface="Times New Roman" panose="02020603050405020304" pitchFamily="18" charset="0"/>
                <a:sym typeface="Oswald SemiBold"/>
              </a:rPr>
              <a:t>4. Vedant Dagwar (C-46)</a:t>
            </a:r>
            <a:r>
              <a:rPr lang="en-US" sz="1600" dirty="0">
                <a:solidFill>
                  <a:schemeClr val="tx1"/>
                </a:solidFill>
                <a:latin typeface="Times New Roman" panose="02020603050405020304" pitchFamily="18" charset="0"/>
                <a:cs typeface="Times New Roman" panose="02020603050405020304" pitchFamily="18" charset="0"/>
              </a:rPr>
              <a:t> </a:t>
            </a:r>
          </a:p>
          <a:p>
            <a:pPr algn="ctr"/>
            <a:endParaRPr lang="en-US" sz="2000" b="1" dirty="0">
              <a:solidFill>
                <a:schemeClr val="tx1"/>
              </a:solidFill>
              <a:latin typeface="Times New Roman" panose="02020603050405020304" pitchFamily="18" charset="0"/>
              <a:cs typeface="Times New Roman" panose="02020603050405020304" pitchFamily="18" charset="0"/>
            </a:endParaRPr>
          </a:p>
        </p:txBody>
      </p:sp>
      <p:pic>
        <p:nvPicPr>
          <p:cNvPr id="6" name="Picture 5" descr="D:\Documents and Settings\user\My Documents\GHRCE logos\Changed Logo\GHRCE, Nagpur Logo .png"/>
          <p:cNvPicPr/>
          <p:nvPr/>
        </p:nvPicPr>
        <p:blipFill>
          <a:blip r:embed="rId3"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6819900" y="142875"/>
            <a:ext cx="2062163" cy="819150"/>
          </a:xfrm>
          <a:prstGeom prst="rect">
            <a:avLst/>
          </a:prstGeom>
          <a:noFill/>
          <a:ln>
            <a:noFill/>
          </a:ln>
        </p:spPr>
      </p:pic>
      <p:pic>
        <p:nvPicPr>
          <p:cNvPr id="5" name="Google Shape;54;p13"/>
          <p:cNvPicPr preferRelativeResize="0"/>
          <p:nvPr/>
        </p:nvPicPr>
        <p:blipFill rotWithShape="1">
          <a:blip r:embed="rId4">
            <a:alphaModFix/>
          </a:blip>
          <a:srcRect/>
          <a:stretch/>
        </p:blipFill>
        <p:spPr>
          <a:xfrm>
            <a:off x="0" y="0"/>
            <a:ext cx="2068127" cy="2520023"/>
          </a:xfrm>
          <a:prstGeom prst="rect">
            <a:avLst/>
          </a:prstGeom>
          <a:noFill/>
          <a:ln>
            <a:noFill/>
          </a:ln>
        </p:spPr>
      </p:pic>
      <p:pic>
        <p:nvPicPr>
          <p:cNvPr id="7" name="Picture 6"/>
          <p:cNvPicPr/>
          <p:nvPr/>
        </p:nvPicPr>
        <p:blipFill>
          <a:blip r:embed="rId5"/>
          <a:stretch>
            <a:fillRect/>
          </a:stretch>
        </p:blipFill>
        <p:spPr>
          <a:xfrm>
            <a:off x="221034" y="4358755"/>
            <a:ext cx="8541418" cy="47638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3" name="table"/>
          <p:cNvPicPr>
            <a:picLocks noChangeAspect="1"/>
          </p:cNvPicPr>
          <p:nvPr/>
        </p:nvPicPr>
        <p:blipFill>
          <a:blip r:embed="rId3"/>
          <a:stretch>
            <a:fillRect/>
          </a:stretch>
        </p:blipFill>
        <p:spPr>
          <a:xfrm>
            <a:off x="618509" y="1219675"/>
            <a:ext cx="7946723" cy="3493295"/>
          </a:xfrm>
          <a:prstGeom prst="rect">
            <a:avLst/>
          </a:prstGeom>
        </p:spPr>
      </p:pic>
      <p:pic>
        <p:nvPicPr>
          <p:cNvPr id="5" name="Picture 4" descr="D:\Documents and Settings\user\My Documents\GHRCE logos\Changed Logo\GHRCE, Nagpur Logo .png"/>
          <p:cNvPicPr/>
          <p:nvPr/>
        </p:nvPicPr>
        <p:blipFill>
          <a:blip r:embed="rId4"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6733698" y="150495"/>
            <a:ext cx="2062163" cy="819150"/>
          </a:xfrm>
          <a:prstGeom prst="rect">
            <a:avLst/>
          </a:prstGeom>
          <a:noFill/>
          <a:ln>
            <a:noFill/>
          </a:ln>
        </p:spPr>
      </p:pic>
      <p:pic>
        <p:nvPicPr>
          <p:cNvPr id="4" name="Google Shape;75;p15"/>
          <p:cNvPicPr preferRelativeResize="0"/>
          <p:nvPr/>
        </p:nvPicPr>
        <p:blipFill rotWithShape="1">
          <a:blip r:embed="rId5">
            <a:alphaModFix/>
          </a:blip>
          <a:srcRect/>
          <a:stretch/>
        </p:blipFill>
        <p:spPr>
          <a:xfrm>
            <a:off x="0" y="-68525"/>
            <a:ext cx="715125" cy="5212027"/>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3" name="table"/>
          <p:cNvPicPr>
            <a:picLocks noChangeAspect="1"/>
          </p:cNvPicPr>
          <p:nvPr/>
        </p:nvPicPr>
        <p:blipFill>
          <a:blip r:embed="rId3"/>
          <a:stretch>
            <a:fillRect/>
          </a:stretch>
        </p:blipFill>
        <p:spPr>
          <a:xfrm>
            <a:off x="477520" y="1034361"/>
            <a:ext cx="8101554" cy="3779044"/>
          </a:xfrm>
          <a:prstGeom prst="rect">
            <a:avLst/>
          </a:prstGeom>
        </p:spPr>
      </p:pic>
      <p:pic>
        <p:nvPicPr>
          <p:cNvPr id="5" name="Picture 4" descr="D:\Documents and Settings\user\My Documents\GHRCE logos\Changed Logo\GHRCE, Nagpur Logo .png"/>
          <p:cNvPicPr/>
          <p:nvPr/>
        </p:nvPicPr>
        <p:blipFill>
          <a:blip r:embed="rId4"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6444138" y="142875"/>
            <a:ext cx="2062163" cy="819150"/>
          </a:xfrm>
          <a:prstGeom prst="rect">
            <a:avLst/>
          </a:prstGeom>
          <a:noFill/>
          <a:ln>
            <a:noFill/>
          </a:ln>
        </p:spPr>
      </p:pic>
      <p:pic>
        <p:nvPicPr>
          <p:cNvPr id="4" name="Google Shape;75;p15"/>
          <p:cNvPicPr preferRelativeResize="0"/>
          <p:nvPr/>
        </p:nvPicPr>
        <p:blipFill rotWithShape="1">
          <a:blip r:embed="rId5">
            <a:alphaModFix/>
          </a:blip>
          <a:srcRect/>
          <a:stretch/>
        </p:blipFill>
        <p:spPr>
          <a:xfrm>
            <a:off x="0" y="-68525"/>
            <a:ext cx="715125" cy="5212027"/>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3" name="table"/>
          <p:cNvPicPr>
            <a:picLocks noChangeAspect="1"/>
          </p:cNvPicPr>
          <p:nvPr/>
        </p:nvPicPr>
        <p:blipFill>
          <a:blip r:embed="rId3"/>
          <a:stretch>
            <a:fillRect/>
          </a:stretch>
        </p:blipFill>
        <p:spPr>
          <a:xfrm>
            <a:off x="557689" y="1238352"/>
            <a:ext cx="7932048" cy="3397942"/>
          </a:xfrm>
          <a:prstGeom prst="rect">
            <a:avLst/>
          </a:prstGeom>
        </p:spPr>
      </p:pic>
      <p:pic>
        <p:nvPicPr>
          <p:cNvPr id="5" name="Picture 4" descr="D:\Documents and Settings\user\My Documents\GHRCE logos\Changed Logo\GHRCE, Nagpur Logo .png"/>
          <p:cNvPicPr/>
          <p:nvPr/>
        </p:nvPicPr>
        <p:blipFill>
          <a:blip r:embed="rId4"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6832758" y="158115"/>
            <a:ext cx="2062163" cy="819150"/>
          </a:xfrm>
          <a:prstGeom prst="rect">
            <a:avLst/>
          </a:prstGeom>
          <a:noFill/>
          <a:ln>
            <a:noFill/>
          </a:ln>
        </p:spPr>
      </p:pic>
      <p:pic>
        <p:nvPicPr>
          <p:cNvPr id="4" name="Google Shape;75;p15"/>
          <p:cNvPicPr preferRelativeResize="0"/>
          <p:nvPr/>
        </p:nvPicPr>
        <p:blipFill rotWithShape="1">
          <a:blip r:embed="rId5">
            <a:alphaModFix/>
          </a:blip>
          <a:srcRect/>
          <a:stretch/>
        </p:blipFill>
        <p:spPr>
          <a:xfrm>
            <a:off x="0" y="-68525"/>
            <a:ext cx="715125" cy="5212027"/>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3" name="table"/>
          <p:cNvPicPr>
            <a:picLocks noChangeAspect="1"/>
          </p:cNvPicPr>
          <p:nvPr/>
        </p:nvPicPr>
        <p:blipFill>
          <a:blip r:embed="rId3"/>
          <a:stretch>
            <a:fillRect/>
          </a:stretch>
        </p:blipFill>
        <p:spPr>
          <a:xfrm>
            <a:off x="721995" y="1406525"/>
            <a:ext cx="8187055" cy="3439160"/>
          </a:xfrm>
          <a:prstGeom prst="rect">
            <a:avLst/>
          </a:prstGeom>
        </p:spPr>
      </p:pic>
      <p:pic>
        <p:nvPicPr>
          <p:cNvPr id="5" name="Picture 4" descr="D:\Documents and Settings\user\My Documents\GHRCE logos\Changed Logo\GHRCE, Nagpur Logo .png"/>
          <p:cNvPicPr/>
          <p:nvPr/>
        </p:nvPicPr>
        <p:blipFill>
          <a:blip r:embed="rId4"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6672738" y="257175"/>
            <a:ext cx="2062163" cy="819150"/>
          </a:xfrm>
          <a:prstGeom prst="rect">
            <a:avLst/>
          </a:prstGeom>
          <a:noFill/>
          <a:ln>
            <a:noFill/>
          </a:ln>
        </p:spPr>
      </p:pic>
      <p:pic>
        <p:nvPicPr>
          <p:cNvPr id="4" name="Google Shape;75;p15"/>
          <p:cNvPicPr preferRelativeResize="0"/>
          <p:nvPr/>
        </p:nvPicPr>
        <p:blipFill rotWithShape="1">
          <a:blip r:embed="rId5">
            <a:alphaModFix/>
          </a:blip>
          <a:srcRect/>
          <a:stretch/>
        </p:blipFill>
        <p:spPr>
          <a:xfrm>
            <a:off x="0" y="-68525"/>
            <a:ext cx="715125" cy="5212027"/>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3" name="table"/>
          <p:cNvPicPr>
            <a:picLocks noChangeAspect="1"/>
          </p:cNvPicPr>
          <p:nvPr/>
        </p:nvPicPr>
        <p:blipFill>
          <a:blip r:embed="rId3"/>
          <a:stretch>
            <a:fillRect/>
          </a:stretch>
        </p:blipFill>
        <p:spPr>
          <a:xfrm>
            <a:off x="540568" y="1253913"/>
            <a:ext cx="7802380" cy="3556940"/>
          </a:xfrm>
          <a:prstGeom prst="rect">
            <a:avLst/>
          </a:prstGeom>
        </p:spPr>
      </p:pic>
      <p:pic>
        <p:nvPicPr>
          <p:cNvPr id="5" name="Picture 4" descr="D:\Documents and Settings\user\My Documents\GHRCE logos\Changed Logo\GHRCE, Nagpur Logo .png"/>
          <p:cNvPicPr/>
          <p:nvPr/>
        </p:nvPicPr>
        <p:blipFill>
          <a:blip r:embed="rId4"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6512718" y="234315"/>
            <a:ext cx="2062163" cy="819150"/>
          </a:xfrm>
          <a:prstGeom prst="rect">
            <a:avLst/>
          </a:prstGeom>
          <a:noFill/>
          <a:ln>
            <a:noFill/>
          </a:ln>
        </p:spPr>
      </p:pic>
      <p:pic>
        <p:nvPicPr>
          <p:cNvPr id="4" name="Google Shape;75;p15"/>
          <p:cNvPicPr preferRelativeResize="0"/>
          <p:nvPr/>
        </p:nvPicPr>
        <p:blipFill rotWithShape="1">
          <a:blip r:embed="rId5">
            <a:alphaModFix/>
          </a:blip>
          <a:srcRect/>
          <a:stretch/>
        </p:blipFill>
        <p:spPr>
          <a:xfrm>
            <a:off x="0" y="-68525"/>
            <a:ext cx="715125" cy="5212027"/>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3" name="table"/>
          <p:cNvPicPr>
            <a:picLocks noChangeAspect="1"/>
          </p:cNvPicPr>
          <p:nvPr/>
        </p:nvPicPr>
        <p:blipFill>
          <a:blip r:embed="rId3"/>
          <a:stretch>
            <a:fillRect/>
          </a:stretch>
        </p:blipFill>
        <p:spPr>
          <a:xfrm>
            <a:off x="720644" y="1381619"/>
            <a:ext cx="7794101" cy="2775582"/>
          </a:xfrm>
          <a:prstGeom prst="rect">
            <a:avLst/>
          </a:prstGeom>
        </p:spPr>
      </p:pic>
      <p:pic>
        <p:nvPicPr>
          <p:cNvPr id="5" name="Picture 4" descr="D:\Documents and Settings\user\My Documents\GHRCE logos\Changed Logo\GHRCE, Nagpur Logo .png"/>
          <p:cNvPicPr/>
          <p:nvPr/>
        </p:nvPicPr>
        <p:blipFill>
          <a:blip r:embed="rId4"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6672738" y="272415"/>
            <a:ext cx="2062163" cy="819150"/>
          </a:xfrm>
          <a:prstGeom prst="rect">
            <a:avLst/>
          </a:prstGeom>
          <a:noFill/>
          <a:ln>
            <a:noFill/>
          </a:ln>
        </p:spPr>
      </p:pic>
      <p:pic>
        <p:nvPicPr>
          <p:cNvPr id="4" name="Google Shape;75;p15"/>
          <p:cNvPicPr preferRelativeResize="0"/>
          <p:nvPr/>
        </p:nvPicPr>
        <p:blipFill rotWithShape="1">
          <a:blip r:embed="rId5">
            <a:alphaModFix/>
          </a:blip>
          <a:srcRect/>
          <a:stretch/>
        </p:blipFill>
        <p:spPr>
          <a:xfrm>
            <a:off x="0" y="-68525"/>
            <a:ext cx="715125" cy="5212027"/>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66923" y="398761"/>
            <a:ext cx="1184940" cy="523220"/>
          </a:xfrm>
          <a:prstGeom prst="rect">
            <a:avLst/>
          </a:prstGeom>
          <a:noFill/>
        </p:spPr>
        <p:txBody>
          <a:bodyPr wrap="none" rtlCol="0">
            <a:spAutoFit/>
          </a:bodyPr>
          <a:lstStyle/>
          <a:p>
            <a:r>
              <a:rPr lang="en-US" sz="2800" dirty="0" smtClean="0"/>
              <a:t>output</a:t>
            </a:r>
            <a:endParaRPr lang="en-US" sz="2800" dirty="0"/>
          </a:p>
        </p:txBody>
      </p:sp>
      <p:pic>
        <p:nvPicPr>
          <p:cNvPr id="1026" name="Picture 2"/>
          <p:cNvPicPr>
            <a:picLocks noChangeAspect="1" noChangeArrowheads="1"/>
          </p:cNvPicPr>
          <p:nvPr/>
        </p:nvPicPr>
        <p:blipFill>
          <a:blip r:embed="rId2"/>
          <a:srcRect/>
          <a:stretch>
            <a:fillRect/>
          </a:stretch>
        </p:blipFill>
        <p:spPr bwMode="auto">
          <a:xfrm>
            <a:off x="721895" y="1036427"/>
            <a:ext cx="3891356" cy="2191152"/>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4840134" y="1168782"/>
            <a:ext cx="3533846" cy="1989844"/>
          </a:xfrm>
          <a:prstGeom prst="rect">
            <a:avLst/>
          </a:prstGeom>
          <a:noFill/>
          <a:ln w="9525">
            <a:noFill/>
            <a:miter lim="800000"/>
            <a:headEnd/>
            <a:tailEnd/>
          </a:ln>
        </p:spPr>
      </p:pic>
      <p:pic>
        <p:nvPicPr>
          <p:cNvPr id="1028" name="Picture 4"/>
          <p:cNvPicPr>
            <a:picLocks noChangeAspect="1" noChangeArrowheads="1"/>
          </p:cNvPicPr>
          <p:nvPr/>
        </p:nvPicPr>
        <p:blipFill>
          <a:blip r:embed="rId4"/>
          <a:srcRect/>
          <a:stretch>
            <a:fillRect/>
          </a:stretch>
        </p:blipFill>
        <p:spPr bwMode="auto">
          <a:xfrm>
            <a:off x="2798201" y="3286340"/>
            <a:ext cx="3070225" cy="1728788"/>
          </a:xfrm>
          <a:prstGeom prst="rect">
            <a:avLst/>
          </a:prstGeom>
          <a:noFill/>
          <a:ln w="9525">
            <a:noFill/>
            <a:miter lim="800000"/>
            <a:headEnd/>
            <a:tailEnd/>
          </a:ln>
        </p:spPr>
      </p:pic>
      <p:pic>
        <p:nvPicPr>
          <p:cNvPr id="7" name="Picture 6" descr="D:\Documents and Settings\user\My Documents\GHRCE logos\Changed Logo\GHRCE, Nagpur Logo .png"/>
          <p:cNvPicPr/>
          <p:nvPr/>
        </p:nvPicPr>
        <p:blipFill>
          <a:blip r:embed="rId5"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6863238" y="120015"/>
            <a:ext cx="2062163" cy="819150"/>
          </a:xfrm>
          <a:prstGeom prst="rect">
            <a:avLst/>
          </a:prstGeom>
          <a:noFill/>
          <a:ln>
            <a:noFill/>
          </a:ln>
        </p:spPr>
      </p:pic>
      <p:pic>
        <p:nvPicPr>
          <p:cNvPr id="9" name="Google Shape;75;p15"/>
          <p:cNvPicPr preferRelativeResize="0"/>
          <p:nvPr/>
        </p:nvPicPr>
        <p:blipFill rotWithShape="1">
          <a:blip r:embed="rId6">
            <a:alphaModFix/>
          </a:blip>
          <a:srcRect/>
          <a:stretch/>
        </p:blipFill>
        <p:spPr>
          <a:xfrm>
            <a:off x="0" y="-68525"/>
            <a:ext cx="715125" cy="52120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1"/>
            <a:ext cx="9144000" cy="514882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7" name="TextBox 6"/>
          <p:cNvSpPr txBox="1"/>
          <p:nvPr/>
        </p:nvSpPr>
        <p:spPr>
          <a:xfrm>
            <a:off x="1119019" y="257784"/>
            <a:ext cx="4575974" cy="507831"/>
          </a:xfrm>
          <a:prstGeom prst="rect">
            <a:avLst/>
          </a:prstGeom>
          <a:noFill/>
        </p:spPr>
        <p:txBody>
          <a:bodyPr wrap="square">
            <a:spAutoFit/>
          </a:bodyPr>
          <a:lstStyle/>
          <a:p>
            <a:r>
              <a:rPr lang="en-IN" sz="2700" b="1" dirty="0">
                <a:latin typeface="Times New Roman" panose="02020603050405020304" pitchFamily="18" charset="0"/>
                <a:cs typeface="Times New Roman" panose="02020603050405020304" pitchFamily="18" charset="0"/>
              </a:rPr>
              <a:t>REFERENCES</a:t>
            </a:r>
          </a:p>
        </p:txBody>
      </p:sp>
      <p:sp>
        <p:nvSpPr>
          <p:cNvPr id="2" name="Text Box 1"/>
          <p:cNvSpPr txBox="1"/>
          <p:nvPr/>
        </p:nvSpPr>
        <p:spPr>
          <a:xfrm>
            <a:off x="391550" y="1015620"/>
            <a:ext cx="8471535" cy="3692525"/>
          </a:xfrm>
          <a:prstGeom prst="rect">
            <a:avLst/>
          </a:prstGeom>
          <a:noFill/>
        </p:spPr>
        <p:txBody>
          <a:bodyPr wrap="square" rtlCol="0" anchor="t">
            <a:spAutoFit/>
          </a:bodyPr>
          <a:lstStyle/>
          <a:p>
            <a:pPr algn="just">
              <a:lnSpc>
                <a:spcPct val="100000"/>
              </a:lnSpc>
              <a:spcBef>
                <a:spcPts val="0"/>
              </a:spcBef>
              <a:spcAft>
                <a:spcPts val="0"/>
              </a:spcAft>
              <a:defRPr/>
            </a:pPr>
            <a:r>
              <a:rPr lang="en-US" sz="1300" dirty="0">
                <a:latin typeface="Times" pitchFamily="2" charset="0"/>
                <a:sym typeface="+mn-ea"/>
              </a:rPr>
              <a:t>[1] Krutika </a:t>
            </a:r>
            <a:r>
              <a:rPr lang="en-US" sz="1300" dirty="0" err="1">
                <a:latin typeface="Times" pitchFamily="2" charset="0"/>
                <a:sym typeface="+mn-ea"/>
              </a:rPr>
              <a:t>Hampannavar,Vijay</a:t>
            </a:r>
            <a:r>
              <a:rPr lang="en-US" sz="1300" dirty="0">
                <a:latin typeface="Times" pitchFamily="2" charset="0"/>
                <a:sym typeface="+mn-ea"/>
              </a:rPr>
              <a:t> </a:t>
            </a:r>
            <a:r>
              <a:rPr lang="en-US" sz="1300" dirty="0" err="1">
                <a:latin typeface="Times" pitchFamily="2" charset="0"/>
                <a:sym typeface="+mn-ea"/>
              </a:rPr>
              <a:t>Bhajantri,Shashikumar</a:t>
            </a:r>
            <a:r>
              <a:rPr lang="en-US" sz="1300" dirty="0">
                <a:latin typeface="Times" pitchFamily="2" charset="0"/>
                <a:sym typeface="+mn-ea"/>
              </a:rPr>
              <a:t> G. </a:t>
            </a:r>
            <a:r>
              <a:rPr lang="en-US" sz="1300" dirty="0" err="1">
                <a:latin typeface="Times" pitchFamily="2" charset="0"/>
                <a:sym typeface="+mn-ea"/>
              </a:rPr>
              <a:t>Totad</a:t>
            </a:r>
            <a:r>
              <a:rPr lang="en-US" sz="1300" dirty="0">
                <a:latin typeface="Times" pitchFamily="2" charset="0"/>
                <a:sym typeface="+mn-ea"/>
              </a:rPr>
              <a:t> , “Prediction of Crop Fertilizer Consumption,” </a:t>
            </a:r>
            <a:r>
              <a:rPr lang="en-IN" sz="1300" dirty="0">
                <a:latin typeface="Times" pitchFamily="2" charset="0"/>
                <a:sym typeface="+mn-ea"/>
              </a:rPr>
              <a:t>Fourth International Conference on Computing Communication Control and Automation (ICCUBEA)</a:t>
            </a:r>
            <a:r>
              <a:rPr lang="en-US" sz="1300" dirty="0">
                <a:latin typeface="Times" pitchFamily="2" charset="0"/>
                <a:sym typeface="+mn-ea"/>
              </a:rPr>
              <a:t>,                                  2018, PP. 1-5</a:t>
            </a:r>
            <a:endParaRPr lang="en-US" sz="1300" dirty="0">
              <a:latin typeface="Times" pitchFamily="2" charset="0"/>
            </a:endParaRPr>
          </a:p>
          <a:p>
            <a:pPr algn="just">
              <a:lnSpc>
                <a:spcPct val="100000"/>
              </a:lnSpc>
              <a:spcBef>
                <a:spcPts val="0"/>
              </a:spcBef>
              <a:spcAft>
                <a:spcPts val="0"/>
              </a:spcAft>
              <a:defRPr/>
            </a:pPr>
            <a:endParaRPr lang="en-US" sz="1300" dirty="0">
              <a:latin typeface="Times" pitchFamily="2" charset="0"/>
            </a:endParaRPr>
          </a:p>
          <a:p>
            <a:pPr algn="just">
              <a:lnSpc>
                <a:spcPct val="100000"/>
              </a:lnSpc>
              <a:spcBef>
                <a:spcPts val="0"/>
              </a:spcBef>
              <a:spcAft>
                <a:spcPts val="0"/>
              </a:spcAft>
              <a:defRPr/>
            </a:pPr>
            <a:r>
              <a:rPr lang="en-US" sz="1300" dirty="0">
                <a:latin typeface="Times" pitchFamily="2" charset="0"/>
                <a:sym typeface="+mn-ea"/>
              </a:rPr>
              <a:t>[2] G. </a:t>
            </a:r>
            <a:r>
              <a:rPr lang="en-US" sz="1300" dirty="0" err="1">
                <a:latin typeface="Times" pitchFamily="2" charset="0"/>
                <a:sym typeface="+mn-ea"/>
              </a:rPr>
              <a:t>Prabakaran,D</a:t>
            </a:r>
            <a:r>
              <a:rPr lang="en-US" sz="1300" dirty="0">
                <a:latin typeface="Times" pitchFamily="2" charset="0"/>
                <a:sym typeface="+mn-ea"/>
              </a:rPr>
              <a:t>. </a:t>
            </a:r>
            <a:r>
              <a:rPr lang="en-US" sz="1300" dirty="0" err="1">
                <a:latin typeface="Times" pitchFamily="2" charset="0"/>
                <a:sym typeface="+mn-ea"/>
              </a:rPr>
              <a:t>Vaithiyanathan</a:t>
            </a:r>
            <a:r>
              <a:rPr lang="en-US" sz="1300" dirty="0">
                <a:latin typeface="Times" pitchFamily="2" charset="0"/>
                <a:sym typeface="+mn-ea"/>
              </a:rPr>
              <a:t>, Madhavi Ganesan , “Fuzzy decision support system for improving the crop productivity and efficient use of fertilizers ,” Computers and Electronics in Agriculture, vol-150, 2018, PP. 88-97</a:t>
            </a:r>
            <a:endParaRPr lang="en-US" sz="1300" dirty="0">
              <a:latin typeface="Times" pitchFamily="2" charset="0"/>
            </a:endParaRPr>
          </a:p>
          <a:p>
            <a:pPr algn="just">
              <a:lnSpc>
                <a:spcPct val="100000"/>
              </a:lnSpc>
              <a:spcBef>
                <a:spcPts val="0"/>
              </a:spcBef>
              <a:spcAft>
                <a:spcPts val="0"/>
              </a:spcAft>
              <a:defRPr/>
            </a:pPr>
            <a:endParaRPr lang="en-US" sz="1300" dirty="0">
              <a:latin typeface="Times" pitchFamily="2" charset="0"/>
            </a:endParaRPr>
          </a:p>
          <a:p>
            <a:pPr algn="just">
              <a:lnSpc>
                <a:spcPct val="100000"/>
              </a:lnSpc>
              <a:spcBef>
                <a:spcPts val="0"/>
              </a:spcBef>
              <a:spcAft>
                <a:spcPts val="0"/>
              </a:spcAft>
              <a:defRPr/>
            </a:pPr>
            <a:r>
              <a:rPr lang="en-US" sz="1300" dirty="0">
                <a:latin typeface="Times" pitchFamily="2" charset="0"/>
                <a:sym typeface="+mn-ea"/>
              </a:rPr>
              <a:t>[3] Shital </a:t>
            </a:r>
            <a:r>
              <a:rPr lang="en-US" sz="1300" dirty="0" err="1">
                <a:latin typeface="Times" pitchFamily="2" charset="0"/>
                <a:sym typeface="+mn-ea"/>
              </a:rPr>
              <a:t>Bhojani,Nirav</a:t>
            </a:r>
            <a:r>
              <a:rPr lang="en-US" sz="1300" dirty="0">
                <a:latin typeface="Times" pitchFamily="2" charset="0"/>
                <a:sym typeface="+mn-ea"/>
              </a:rPr>
              <a:t> Bhatt, “</a:t>
            </a:r>
            <a:r>
              <a:rPr lang="en-IN" sz="1300" dirty="0">
                <a:solidFill>
                  <a:srgbClr val="111111"/>
                </a:solidFill>
                <a:latin typeface="Times" pitchFamily="2" charset="0"/>
                <a:sym typeface="+mn-ea"/>
              </a:rPr>
              <a:t>Data Mining Techniques for Crop Yield Prediction</a:t>
            </a:r>
            <a:r>
              <a:rPr lang="en-US" sz="1300" dirty="0">
                <a:latin typeface="Times" pitchFamily="2" charset="0"/>
                <a:sym typeface="+mn-ea"/>
              </a:rPr>
              <a:t>,” Computers and Electronics in Agriculture, vol-6, 2018, PP. 357-358</a:t>
            </a:r>
            <a:endParaRPr lang="en-US" sz="1300" dirty="0">
              <a:latin typeface="Times" pitchFamily="2" charset="0"/>
            </a:endParaRPr>
          </a:p>
          <a:p>
            <a:pPr algn="just">
              <a:lnSpc>
                <a:spcPct val="100000"/>
              </a:lnSpc>
              <a:spcBef>
                <a:spcPts val="0"/>
              </a:spcBef>
              <a:spcAft>
                <a:spcPts val="0"/>
              </a:spcAft>
              <a:defRPr/>
            </a:pPr>
            <a:endParaRPr lang="en-US" sz="1300" dirty="0">
              <a:latin typeface="Times" pitchFamily="2" charset="0"/>
            </a:endParaRPr>
          </a:p>
          <a:p>
            <a:pPr>
              <a:lnSpc>
                <a:spcPct val="100000"/>
              </a:lnSpc>
              <a:spcAft>
                <a:spcPts val="0"/>
              </a:spcAft>
            </a:pPr>
            <a:r>
              <a:rPr lang="en-US" sz="1300" dirty="0">
                <a:latin typeface="Times" pitchFamily="2" charset="0"/>
                <a:sym typeface="+mn-ea"/>
              </a:rPr>
              <a:t>[4] </a:t>
            </a:r>
            <a:r>
              <a:rPr lang="en-IN" sz="1300" dirty="0">
                <a:latin typeface="Times" pitchFamily="2" charset="0"/>
                <a:ea typeface="Times New Roman" panose="02020603050405020304" pitchFamily="18" charset="0"/>
                <a:cs typeface="Times New Roman" panose="02020603050405020304" pitchFamily="18" charset="0"/>
                <a:sym typeface="+mn-ea"/>
              </a:rPr>
              <a:t>Yulong Yin, Hao </a:t>
            </a:r>
            <a:r>
              <a:rPr lang="en-IN" sz="1300" dirty="0" err="1">
                <a:latin typeface="Times" pitchFamily="2" charset="0"/>
                <a:ea typeface="Times New Roman" panose="02020603050405020304" pitchFamily="18" charset="0"/>
                <a:cs typeface="Times New Roman" panose="02020603050405020304" pitchFamily="18" charset="0"/>
                <a:sym typeface="+mn-ea"/>
              </a:rPr>
              <a:t>Ying,Huifang</a:t>
            </a:r>
            <a:r>
              <a:rPr lang="en-IN" sz="1300" dirty="0">
                <a:latin typeface="Times" pitchFamily="2" charset="0"/>
                <a:ea typeface="Times New Roman" panose="02020603050405020304" pitchFamily="18" charset="0"/>
                <a:cs typeface="Times New Roman" panose="02020603050405020304" pitchFamily="18" charset="0"/>
                <a:sym typeface="+mn-ea"/>
              </a:rPr>
              <a:t> Zheng ,</a:t>
            </a:r>
            <a:r>
              <a:rPr lang="en-IN" sz="1300" dirty="0" err="1">
                <a:latin typeface="Times" pitchFamily="2" charset="0"/>
                <a:ea typeface="Times New Roman" panose="02020603050405020304" pitchFamily="18" charset="0"/>
                <a:cs typeface="Times New Roman" panose="02020603050405020304" pitchFamily="18" charset="0"/>
                <a:sym typeface="+mn-ea"/>
              </a:rPr>
              <a:t>Qingsong</a:t>
            </a:r>
            <a:r>
              <a:rPr lang="en-IN" sz="1300" dirty="0">
                <a:latin typeface="Times" pitchFamily="2" charset="0"/>
                <a:ea typeface="Times New Roman" panose="02020603050405020304" pitchFamily="18" charset="0"/>
                <a:cs typeface="Times New Roman" panose="02020603050405020304" pitchFamily="18" charset="0"/>
                <a:sym typeface="+mn-ea"/>
              </a:rPr>
              <a:t> Zhang ,</a:t>
            </a:r>
            <a:r>
              <a:rPr lang="en-IN" sz="1300" dirty="0" err="1">
                <a:latin typeface="Times" pitchFamily="2" charset="0"/>
                <a:ea typeface="Times New Roman" panose="02020603050405020304" pitchFamily="18" charset="0"/>
                <a:cs typeface="Times New Roman" panose="02020603050405020304" pitchFamily="18" charset="0"/>
                <a:sym typeface="+mn-ea"/>
              </a:rPr>
              <a:t>Yanfang</a:t>
            </a:r>
            <a:r>
              <a:rPr lang="en-IN" sz="1300" dirty="0">
                <a:latin typeface="Times" pitchFamily="2" charset="0"/>
                <a:ea typeface="Times New Roman" panose="02020603050405020304" pitchFamily="18" charset="0"/>
                <a:cs typeface="Times New Roman" panose="02020603050405020304" pitchFamily="18" charset="0"/>
                <a:sym typeface="+mn-ea"/>
              </a:rPr>
              <a:t> </a:t>
            </a:r>
            <a:r>
              <a:rPr lang="en-IN" sz="1300" dirty="0" err="1">
                <a:latin typeface="Times" pitchFamily="2" charset="0"/>
                <a:ea typeface="Times New Roman" panose="02020603050405020304" pitchFamily="18" charset="0"/>
                <a:cs typeface="Times New Roman" panose="02020603050405020304" pitchFamily="18" charset="0"/>
                <a:sym typeface="+mn-ea"/>
              </a:rPr>
              <a:t>Xue,Zhenling</a:t>
            </a:r>
            <a:r>
              <a:rPr lang="en-IN" sz="1300" dirty="0">
                <a:latin typeface="Times" pitchFamily="2" charset="0"/>
                <a:ea typeface="Times New Roman" panose="02020603050405020304" pitchFamily="18" charset="0"/>
                <a:cs typeface="Times New Roman" panose="02020603050405020304" pitchFamily="18" charset="0"/>
                <a:sym typeface="+mn-ea"/>
              </a:rPr>
              <a:t> Cui </a:t>
            </a:r>
            <a:r>
              <a:rPr lang="en-US" sz="1300" dirty="0">
                <a:latin typeface="Times" pitchFamily="2" charset="0"/>
                <a:sym typeface="+mn-ea"/>
              </a:rPr>
              <a:t>, “Estimation of NPK requirements for rice production in diverse Chinese environments under optimal fertilization rates ,” Agricultural and Forest Meteorology, vol-279, 2019, PP. 1-6</a:t>
            </a:r>
            <a:endParaRPr lang="en-US" sz="1300" dirty="0">
              <a:latin typeface="Times" pitchFamily="2" charset="0"/>
            </a:endParaRPr>
          </a:p>
          <a:p>
            <a:pPr algn="just">
              <a:lnSpc>
                <a:spcPct val="100000"/>
              </a:lnSpc>
              <a:spcBef>
                <a:spcPts val="0"/>
              </a:spcBef>
              <a:spcAft>
                <a:spcPts val="0"/>
              </a:spcAft>
              <a:defRPr/>
            </a:pPr>
            <a:endParaRPr lang="en-IN" sz="1300" dirty="0">
              <a:latin typeface="Times" pitchFamily="2" charset="0"/>
            </a:endParaRPr>
          </a:p>
          <a:p>
            <a:pPr>
              <a:lnSpc>
                <a:spcPct val="100000"/>
              </a:lnSpc>
              <a:spcAft>
                <a:spcPts val="0"/>
              </a:spcAft>
            </a:pPr>
            <a:r>
              <a:rPr lang="en-US" sz="1300" dirty="0">
                <a:latin typeface="Times" pitchFamily="2" charset="0"/>
                <a:sym typeface="+mn-ea"/>
              </a:rPr>
              <a:t>[5] </a:t>
            </a:r>
            <a:r>
              <a:rPr lang="en-IN" sz="1300" dirty="0">
                <a:latin typeface="Times" pitchFamily="2" charset="0"/>
                <a:ea typeface="Times New Roman" panose="02020603050405020304" pitchFamily="18" charset="0"/>
                <a:cs typeface="Times New Roman" panose="02020603050405020304" pitchFamily="18" charset="0"/>
                <a:sym typeface="+mn-ea"/>
              </a:rPr>
              <a:t>Laura J.T. </a:t>
            </a:r>
            <a:r>
              <a:rPr lang="en-IN" sz="1300" dirty="0" err="1">
                <a:latin typeface="Times" pitchFamily="2" charset="0"/>
                <a:ea typeface="Times New Roman" panose="02020603050405020304" pitchFamily="18" charset="0"/>
                <a:cs typeface="Times New Roman" panose="02020603050405020304" pitchFamily="18" charset="0"/>
                <a:sym typeface="+mn-ea"/>
              </a:rPr>
              <a:t>Hess,Eve</a:t>
            </a:r>
            <a:r>
              <a:rPr lang="en-IN" sz="1300" dirty="0">
                <a:latin typeface="Times" pitchFamily="2" charset="0"/>
                <a:ea typeface="Times New Roman" panose="02020603050405020304" pitchFamily="18" charset="0"/>
                <a:cs typeface="Times New Roman" panose="02020603050405020304" pitchFamily="18" charset="0"/>
                <a:sym typeface="+mn-ea"/>
              </a:rPr>
              <a:t>-Lyn S. </a:t>
            </a:r>
            <a:r>
              <a:rPr lang="en-IN" sz="1300" dirty="0" err="1">
                <a:latin typeface="Times" pitchFamily="2" charset="0"/>
                <a:ea typeface="Times New Roman" panose="02020603050405020304" pitchFamily="18" charset="0"/>
                <a:cs typeface="Times New Roman" panose="02020603050405020304" pitchFamily="18" charset="0"/>
                <a:sym typeface="+mn-ea"/>
              </a:rPr>
              <a:t>Hinckley,G</a:t>
            </a:r>
            <a:r>
              <a:rPr lang="en-IN" sz="1300" dirty="0">
                <a:latin typeface="Times" pitchFamily="2" charset="0"/>
                <a:ea typeface="Times New Roman" panose="02020603050405020304" pitchFamily="18" charset="0"/>
                <a:cs typeface="Times New Roman" panose="02020603050405020304" pitchFamily="18" charset="0"/>
                <a:sym typeface="+mn-ea"/>
              </a:rPr>
              <a:t>. Philip </a:t>
            </a:r>
            <a:r>
              <a:rPr lang="en-IN" sz="1300" dirty="0" err="1">
                <a:latin typeface="Times" pitchFamily="2" charset="0"/>
                <a:ea typeface="Times New Roman" panose="02020603050405020304" pitchFamily="18" charset="0"/>
                <a:cs typeface="Times New Roman" panose="02020603050405020304" pitchFamily="18" charset="0"/>
                <a:sym typeface="+mn-ea"/>
              </a:rPr>
              <a:t>Robertson,Pamela</a:t>
            </a:r>
            <a:r>
              <a:rPr lang="en-IN" sz="1300" dirty="0">
                <a:latin typeface="Times" pitchFamily="2" charset="0"/>
                <a:ea typeface="Times New Roman" panose="02020603050405020304" pitchFamily="18" charset="0"/>
                <a:cs typeface="Times New Roman" panose="02020603050405020304" pitchFamily="18" charset="0"/>
                <a:sym typeface="+mn-ea"/>
              </a:rPr>
              <a:t> A. Matson</a:t>
            </a:r>
            <a:r>
              <a:rPr lang="en-US" sz="1300" dirty="0">
                <a:latin typeface="Times" pitchFamily="2" charset="0"/>
                <a:sym typeface="+mn-ea"/>
              </a:rPr>
              <a:t> , “Rainfall intensification increases nitrate leaching from tilled but not no-till cropping systems in the U.S. Midwest ,” Agriculture, Ecosystems &amp; Environment, vol-290, 2020, PP. 1-10</a:t>
            </a:r>
            <a:endParaRPr lang="en-US" sz="1300" dirty="0">
              <a:latin typeface="Times" pitchFamily="2" charset="0"/>
            </a:endParaRPr>
          </a:p>
          <a:p>
            <a:pPr algn="just">
              <a:lnSpc>
                <a:spcPct val="100000"/>
              </a:lnSpc>
              <a:spcBef>
                <a:spcPts val="0"/>
              </a:spcBef>
              <a:spcAft>
                <a:spcPts val="0"/>
              </a:spcAft>
              <a:defRPr/>
            </a:pPr>
            <a:endParaRPr lang="en-US" sz="1300" dirty="0"/>
          </a:p>
        </p:txBody>
      </p:sp>
      <p:pic>
        <p:nvPicPr>
          <p:cNvPr id="8" name="Picture 7" descr="D:\Documents and Settings\user\My Documents\GHRCE logos\Changed Logo\GHRCE, Nagpur Logo .png"/>
          <p:cNvPicPr/>
          <p:nvPr/>
        </p:nvPicPr>
        <p:blipFill>
          <a:blip r:embed="rId3"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6680358" y="135255"/>
            <a:ext cx="2062163" cy="819150"/>
          </a:xfrm>
          <a:prstGeom prst="rect">
            <a:avLst/>
          </a:prstGeom>
          <a:noFill/>
          <a:ln>
            <a:noFill/>
          </a:ln>
        </p:spPr>
      </p:pic>
      <p:pic>
        <p:nvPicPr>
          <p:cNvPr id="5" name="Google Shape;75;p15"/>
          <p:cNvPicPr preferRelativeResize="0"/>
          <p:nvPr/>
        </p:nvPicPr>
        <p:blipFill rotWithShape="1">
          <a:blip r:embed="rId4">
            <a:alphaModFix/>
          </a:blip>
          <a:srcRect/>
          <a:stretch/>
        </p:blipFill>
        <p:spPr>
          <a:xfrm>
            <a:off x="0" y="-68525"/>
            <a:ext cx="715125" cy="5212027"/>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4" name="Text Box 3"/>
          <p:cNvSpPr txBox="1"/>
          <p:nvPr/>
        </p:nvSpPr>
        <p:spPr>
          <a:xfrm>
            <a:off x="492185" y="915765"/>
            <a:ext cx="8392160" cy="3732530"/>
          </a:xfrm>
          <a:prstGeom prst="rect">
            <a:avLst/>
          </a:prstGeom>
          <a:noFill/>
        </p:spPr>
        <p:txBody>
          <a:bodyPr wrap="square" rtlCol="0" anchor="t">
            <a:spAutoFit/>
          </a:bodyPr>
          <a:lstStyle/>
          <a:p>
            <a:pPr algn="just">
              <a:lnSpc>
                <a:spcPct val="100000"/>
              </a:lnSpc>
              <a:spcBef>
                <a:spcPts val="0"/>
              </a:spcBef>
              <a:spcAft>
                <a:spcPts val="0"/>
              </a:spcAft>
            </a:pPr>
            <a:r>
              <a:rPr lang="en-US" sz="1300" dirty="0">
                <a:latin typeface="Times" pitchFamily="2" charset="0"/>
                <a:sym typeface="+mn-ea"/>
              </a:rPr>
              <a:t>6] </a:t>
            </a:r>
            <a:r>
              <a:rPr lang="en-IN" sz="1300" dirty="0">
                <a:solidFill>
                  <a:schemeClr val="tx1"/>
                </a:solidFill>
                <a:latin typeface="Times" pitchFamily="2" charset="0"/>
                <a:ea typeface="Calibri" panose="020F0502020204030204" pitchFamily="34" charset="0"/>
                <a:cs typeface="Times New Roman" panose="02020603050405020304" pitchFamily="18" charset="0"/>
                <a:sym typeface="+mn-ea"/>
              </a:rPr>
              <a:t>Potnuru Sai </a:t>
            </a:r>
            <a:r>
              <a:rPr lang="en-IN" sz="1300" dirty="0" err="1">
                <a:solidFill>
                  <a:schemeClr val="tx1"/>
                </a:solidFill>
                <a:latin typeface="Times" pitchFamily="2" charset="0"/>
                <a:ea typeface="Calibri" panose="020F0502020204030204" pitchFamily="34" charset="0"/>
                <a:cs typeface="Times New Roman" panose="02020603050405020304" pitchFamily="18" charset="0"/>
                <a:sym typeface="+mn-ea"/>
              </a:rPr>
              <a:t>Nishant,Pinapa</a:t>
            </a:r>
            <a:r>
              <a:rPr lang="en-IN" sz="1300" dirty="0">
                <a:solidFill>
                  <a:schemeClr val="tx1"/>
                </a:solidFill>
                <a:latin typeface="Times" pitchFamily="2" charset="0"/>
                <a:ea typeface="Calibri" panose="020F0502020204030204" pitchFamily="34" charset="0"/>
                <a:cs typeface="Times New Roman" panose="02020603050405020304" pitchFamily="18" charset="0"/>
                <a:sym typeface="+mn-ea"/>
              </a:rPr>
              <a:t> Sai </a:t>
            </a:r>
            <a:r>
              <a:rPr lang="en-IN" sz="1300" dirty="0" err="1">
                <a:solidFill>
                  <a:schemeClr val="tx1"/>
                </a:solidFill>
                <a:latin typeface="Times" pitchFamily="2" charset="0"/>
                <a:ea typeface="Calibri" panose="020F0502020204030204" pitchFamily="34" charset="0"/>
                <a:cs typeface="Times New Roman" panose="02020603050405020304" pitchFamily="18" charset="0"/>
                <a:sym typeface="+mn-ea"/>
              </a:rPr>
              <a:t>Venkat,Bollu</a:t>
            </a:r>
            <a:r>
              <a:rPr lang="en-IN" sz="1300" dirty="0">
                <a:solidFill>
                  <a:schemeClr val="tx1"/>
                </a:solidFill>
                <a:latin typeface="Times" pitchFamily="2" charset="0"/>
                <a:ea typeface="Calibri" panose="020F0502020204030204" pitchFamily="34" charset="0"/>
                <a:cs typeface="Times New Roman" panose="02020603050405020304" pitchFamily="18" charset="0"/>
                <a:sym typeface="+mn-ea"/>
              </a:rPr>
              <a:t> Lakshmi </a:t>
            </a:r>
            <a:r>
              <a:rPr lang="en-IN" sz="1300" dirty="0" err="1">
                <a:solidFill>
                  <a:schemeClr val="tx1"/>
                </a:solidFill>
                <a:latin typeface="Times" pitchFamily="2" charset="0"/>
                <a:ea typeface="Calibri" panose="020F0502020204030204" pitchFamily="34" charset="0"/>
                <a:cs typeface="Times New Roman" panose="02020603050405020304" pitchFamily="18" charset="0"/>
                <a:sym typeface="+mn-ea"/>
              </a:rPr>
              <a:t>Avinash,B</a:t>
            </a:r>
            <a:r>
              <a:rPr lang="en-IN" sz="1300" dirty="0">
                <a:solidFill>
                  <a:schemeClr val="tx1"/>
                </a:solidFill>
                <a:latin typeface="Times" pitchFamily="2" charset="0"/>
                <a:ea typeface="Calibri" panose="020F0502020204030204" pitchFamily="34" charset="0"/>
                <a:cs typeface="Times New Roman" panose="02020603050405020304" pitchFamily="18" charset="0"/>
                <a:sym typeface="+mn-ea"/>
              </a:rPr>
              <a:t>. Jabber</a:t>
            </a:r>
            <a:r>
              <a:rPr lang="en-IN" sz="1300" dirty="0">
                <a:solidFill>
                  <a:schemeClr val="tx1"/>
                </a:solidFill>
                <a:latin typeface="Times" pitchFamily="2" charset="0"/>
                <a:sym typeface="+mn-ea"/>
              </a:rPr>
              <a:t> </a:t>
            </a:r>
            <a:r>
              <a:rPr lang="en-US" sz="1300" dirty="0">
                <a:latin typeface="Times" pitchFamily="2" charset="0"/>
                <a:sym typeface="+mn-ea"/>
              </a:rPr>
              <a:t> , “</a:t>
            </a:r>
            <a:r>
              <a:rPr lang="en-IN" sz="1300" dirty="0">
                <a:solidFill>
                  <a:srgbClr val="111111"/>
                </a:solidFill>
                <a:latin typeface="Times" pitchFamily="2" charset="0"/>
                <a:sym typeface="+mn-ea"/>
              </a:rPr>
              <a:t>Crop Yield Prediction Based on Indian Agriculture using Machine Learning</a:t>
            </a:r>
            <a:r>
              <a:rPr lang="en-US" sz="1300" dirty="0">
                <a:latin typeface="Times" pitchFamily="2" charset="0"/>
                <a:sym typeface="+mn-ea"/>
              </a:rPr>
              <a:t>,” 2020 International Conference for Emerging Technology (INCET), 2020, PP. 1-4</a:t>
            </a:r>
            <a:endParaRPr lang="en-US" sz="1300" dirty="0">
              <a:latin typeface="Times" pitchFamily="2" charset="0"/>
            </a:endParaRPr>
          </a:p>
          <a:p>
            <a:pPr algn="just">
              <a:lnSpc>
                <a:spcPct val="100000"/>
              </a:lnSpc>
              <a:spcBef>
                <a:spcPts val="0"/>
              </a:spcBef>
              <a:spcAft>
                <a:spcPts val="0"/>
              </a:spcAft>
              <a:defRPr/>
            </a:pPr>
            <a:endParaRPr lang="en-US" sz="1300" dirty="0">
              <a:latin typeface="Times" pitchFamily="2" charset="0"/>
            </a:endParaRPr>
          </a:p>
          <a:p>
            <a:pPr>
              <a:lnSpc>
                <a:spcPct val="100000"/>
              </a:lnSpc>
              <a:spcAft>
                <a:spcPts val="0"/>
              </a:spcAft>
            </a:pPr>
            <a:r>
              <a:rPr lang="en-US" sz="1300" dirty="0">
                <a:latin typeface="Times" pitchFamily="2" charset="0"/>
                <a:sym typeface="+mn-ea"/>
              </a:rPr>
              <a:t>[7] </a:t>
            </a:r>
            <a:r>
              <a:rPr lang="en-IN" sz="1300" dirty="0">
                <a:solidFill>
                  <a:schemeClr val="tx1"/>
                </a:solidFill>
                <a:latin typeface="Times" pitchFamily="2" charset="0"/>
                <a:ea typeface="Calibri" panose="020F0502020204030204" pitchFamily="34" charset="0"/>
                <a:cs typeface="Times New Roman" panose="02020603050405020304" pitchFamily="18" charset="0"/>
                <a:sym typeface="+mn-ea"/>
              </a:rPr>
              <a:t>Tony </a:t>
            </a:r>
            <a:r>
              <a:rPr lang="en-IN" sz="1300" dirty="0" err="1">
                <a:solidFill>
                  <a:schemeClr val="tx1"/>
                </a:solidFill>
                <a:latin typeface="Times" pitchFamily="2" charset="0"/>
                <a:ea typeface="Calibri" panose="020F0502020204030204" pitchFamily="34" charset="0"/>
                <a:cs typeface="Times New Roman" panose="02020603050405020304" pitchFamily="18" charset="0"/>
                <a:sym typeface="+mn-ea"/>
              </a:rPr>
              <a:t>Yang,</a:t>
            </a:r>
            <a:r>
              <a:rPr lang="en-IN" sz="1300" dirty="0" err="1">
                <a:solidFill>
                  <a:schemeClr val="tx1"/>
                </a:solidFill>
                <a:latin typeface="Times" pitchFamily="2" charset="0"/>
                <a:ea typeface="Times New Roman" panose="02020603050405020304" pitchFamily="18" charset="0"/>
                <a:cs typeface="Times New Roman" panose="02020603050405020304" pitchFamily="18" charset="0"/>
                <a:sym typeface="+mn-ea"/>
              </a:rPr>
              <a:t>Kadambot</a:t>
            </a:r>
            <a:r>
              <a:rPr lang="en-IN" sz="1300" dirty="0">
                <a:solidFill>
                  <a:schemeClr val="tx1"/>
                </a:solidFill>
                <a:latin typeface="Times" pitchFamily="2" charset="0"/>
                <a:ea typeface="Times New Roman" panose="02020603050405020304" pitchFamily="18" charset="0"/>
                <a:cs typeface="Times New Roman" panose="02020603050405020304" pitchFamily="18" charset="0"/>
                <a:sym typeface="+mn-ea"/>
              </a:rPr>
              <a:t> H.M. ,</a:t>
            </a:r>
            <a:r>
              <a:rPr lang="en-IN" sz="1300" dirty="0" err="1">
                <a:solidFill>
                  <a:schemeClr val="tx1"/>
                </a:solidFill>
                <a:latin typeface="Times" pitchFamily="2" charset="0"/>
                <a:ea typeface="Times New Roman" panose="02020603050405020304" pitchFamily="18" charset="0"/>
                <a:cs typeface="Times New Roman" panose="02020603050405020304" pitchFamily="18" charset="0"/>
                <a:sym typeface="+mn-ea"/>
              </a:rPr>
              <a:t>Siddique,Kui</a:t>
            </a:r>
            <a:r>
              <a:rPr lang="en-IN" sz="1300" dirty="0">
                <a:solidFill>
                  <a:schemeClr val="tx1"/>
                </a:solidFill>
                <a:latin typeface="Times" pitchFamily="2" charset="0"/>
                <a:ea typeface="Times New Roman" panose="02020603050405020304" pitchFamily="18" charset="0"/>
                <a:cs typeface="Times New Roman" panose="02020603050405020304" pitchFamily="18" charset="0"/>
                <a:sym typeface="+mn-ea"/>
              </a:rPr>
              <a:t> Liu</a:t>
            </a:r>
            <a:r>
              <a:rPr lang="en-US" sz="1300" dirty="0">
                <a:latin typeface="Times" pitchFamily="2" charset="0"/>
                <a:sym typeface="+mn-ea"/>
              </a:rPr>
              <a:t> , “Cropping systems in agriculture and their impact on soil health ,” Global Ecology and Conservation, vol-23, year, PP. 1-13</a:t>
            </a:r>
            <a:endParaRPr lang="en-US" sz="1300" dirty="0">
              <a:latin typeface="Times" pitchFamily="2" charset="0"/>
            </a:endParaRPr>
          </a:p>
          <a:p>
            <a:pPr algn="just">
              <a:lnSpc>
                <a:spcPct val="100000"/>
              </a:lnSpc>
              <a:spcBef>
                <a:spcPts val="0"/>
              </a:spcBef>
              <a:spcAft>
                <a:spcPts val="0"/>
              </a:spcAft>
              <a:defRPr/>
            </a:pPr>
            <a:endParaRPr lang="en-IN" sz="1300" dirty="0">
              <a:latin typeface="Times" pitchFamily="2" charset="0"/>
            </a:endParaRPr>
          </a:p>
          <a:p>
            <a:pPr>
              <a:lnSpc>
                <a:spcPct val="107000"/>
              </a:lnSpc>
              <a:spcAft>
                <a:spcPts val="0"/>
              </a:spcAft>
            </a:pPr>
            <a:r>
              <a:rPr lang="en-US" sz="1300" dirty="0">
                <a:latin typeface="Times" pitchFamily="2" charset="0"/>
                <a:sym typeface="+mn-ea"/>
              </a:rPr>
              <a:t>[8] </a:t>
            </a:r>
            <a:r>
              <a:rPr lang="en-IN" sz="1300" dirty="0">
                <a:latin typeface="Times" pitchFamily="2" charset="0"/>
                <a:ea typeface="Times New Roman" panose="02020603050405020304" pitchFamily="18" charset="0"/>
                <a:cs typeface="Times New Roman" panose="02020603050405020304" pitchFamily="18" charset="0"/>
                <a:sym typeface="+mn-ea"/>
              </a:rPr>
              <a:t>János </a:t>
            </a:r>
            <a:r>
              <a:rPr lang="en-IN" sz="1300" dirty="0" err="1">
                <a:latin typeface="Times" pitchFamily="2" charset="0"/>
                <a:ea typeface="Times New Roman" panose="02020603050405020304" pitchFamily="18" charset="0"/>
                <a:cs typeface="Times New Roman" panose="02020603050405020304" pitchFamily="18" charset="0"/>
                <a:sym typeface="+mn-ea"/>
              </a:rPr>
              <a:t>Kátai,Ágnes</a:t>
            </a:r>
            <a:r>
              <a:rPr lang="en-IN" sz="1300" dirty="0">
                <a:latin typeface="Times" pitchFamily="2" charset="0"/>
                <a:ea typeface="Times New Roman" panose="02020603050405020304" pitchFamily="18" charset="0"/>
                <a:cs typeface="Times New Roman" panose="02020603050405020304" pitchFamily="18" charset="0"/>
                <a:sym typeface="+mn-ea"/>
              </a:rPr>
              <a:t> </a:t>
            </a:r>
            <a:r>
              <a:rPr lang="en-IN" sz="1300" dirty="0" err="1">
                <a:latin typeface="Times" pitchFamily="2" charset="0"/>
                <a:ea typeface="Times New Roman" panose="02020603050405020304" pitchFamily="18" charset="0"/>
                <a:cs typeface="Times New Roman" panose="02020603050405020304" pitchFamily="18" charset="0"/>
                <a:sym typeface="+mn-ea"/>
              </a:rPr>
              <a:t>Oláh</a:t>
            </a:r>
            <a:r>
              <a:rPr lang="en-IN" sz="1300" dirty="0">
                <a:latin typeface="Times" pitchFamily="2" charset="0"/>
                <a:ea typeface="Times New Roman" panose="02020603050405020304" pitchFamily="18" charset="0"/>
                <a:cs typeface="Times New Roman" panose="02020603050405020304" pitchFamily="18" charset="0"/>
                <a:sym typeface="+mn-ea"/>
              </a:rPr>
              <a:t> </a:t>
            </a:r>
            <a:r>
              <a:rPr lang="en-IN" sz="1300" dirty="0" err="1">
                <a:latin typeface="Times" pitchFamily="2" charset="0"/>
                <a:ea typeface="Times New Roman" panose="02020603050405020304" pitchFamily="18" charset="0"/>
                <a:cs typeface="Times New Roman" panose="02020603050405020304" pitchFamily="18" charset="0"/>
                <a:sym typeface="+mn-ea"/>
              </a:rPr>
              <a:t>Zsuposné,Magdolna</a:t>
            </a:r>
            <a:r>
              <a:rPr lang="en-IN" sz="1300" dirty="0">
                <a:latin typeface="Times" pitchFamily="2" charset="0"/>
                <a:ea typeface="Times New Roman" panose="02020603050405020304" pitchFamily="18" charset="0"/>
                <a:cs typeface="Times New Roman" panose="02020603050405020304" pitchFamily="18" charset="0"/>
                <a:sym typeface="+mn-ea"/>
              </a:rPr>
              <a:t> </a:t>
            </a:r>
            <a:r>
              <a:rPr lang="en-IN" sz="1300" dirty="0" err="1">
                <a:latin typeface="Times" pitchFamily="2" charset="0"/>
                <a:ea typeface="Times New Roman" panose="02020603050405020304" pitchFamily="18" charset="0"/>
                <a:cs typeface="Times New Roman" panose="02020603050405020304" pitchFamily="18" charset="0"/>
                <a:sym typeface="+mn-ea"/>
              </a:rPr>
              <a:t>Tállai,Tarek</a:t>
            </a:r>
            <a:r>
              <a:rPr lang="en-IN" sz="1300" dirty="0">
                <a:latin typeface="Times" pitchFamily="2" charset="0"/>
                <a:ea typeface="Times New Roman" panose="02020603050405020304" pitchFamily="18" charset="0"/>
                <a:cs typeface="Times New Roman" panose="02020603050405020304" pitchFamily="18" charset="0"/>
                <a:sym typeface="+mn-ea"/>
              </a:rPr>
              <a:t> </a:t>
            </a:r>
            <a:r>
              <a:rPr lang="en-IN" sz="1300" dirty="0" err="1">
                <a:latin typeface="Times" pitchFamily="2" charset="0"/>
                <a:ea typeface="Times New Roman" panose="02020603050405020304" pitchFamily="18" charset="0"/>
                <a:cs typeface="Times New Roman" panose="02020603050405020304" pitchFamily="18" charset="0"/>
                <a:sym typeface="+mn-ea"/>
              </a:rPr>
              <a:t>Alshaal</a:t>
            </a:r>
            <a:r>
              <a:rPr lang="en-US" sz="1300" dirty="0">
                <a:latin typeface="Times" pitchFamily="2" charset="0"/>
                <a:sym typeface="+mn-ea"/>
              </a:rPr>
              <a:t>, “Would fertilization history render the soil microbial communities and their activities more resistant to rainfall fluctuations? ,” Ecotoxicology and Environmental Safety, vol-201, 2020, PP. 1-11</a:t>
            </a:r>
            <a:endParaRPr lang="en-US" sz="1300" dirty="0">
              <a:latin typeface="Times" pitchFamily="2" charset="0"/>
            </a:endParaRPr>
          </a:p>
          <a:p>
            <a:pPr algn="just">
              <a:lnSpc>
                <a:spcPct val="100000"/>
              </a:lnSpc>
              <a:spcBef>
                <a:spcPts val="0"/>
              </a:spcBef>
              <a:spcAft>
                <a:spcPts val="0"/>
              </a:spcAft>
              <a:defRPr/>
            </a:pPr>
            <a:endParaRPr lang="en-IN" sz="1300" dirty="0">
              <a:latin typeface="Times" pitchFamily="2" charset="0"/>
            </a:endParaRPr>
          </a:p>
          <a:p>
            <a:pPr>
              <a:lnSpc>
                <a:spcPct val="100000"/>
              </a:lnSpc>
              <a:spcAft>
                <a:spcPts val="0"/>
              </a:spcAft>
            </a:pPr>
            <a:r>
              <a:rPr lang="en-US" sz="1300" dirty="0">
                <a:latin typeface="Times" pitchFamily="2" charset="0"/>
                <a:sym typeface="+mn-ea"/>
              </a:rPr>
              <a:t>[9] </a:t>
            </a:r>
            <a:r>
              <a:rPr lang="en-IN" sz="1300" dirty="0">
                <a:latin typeface="Times" pitchFamily="2" charset="0"/>
                <a:ea typeface="Times New Roman" panose="02020603050405020304" pitchFamily="18" charset="0"/>
                <a:cs typeface="Times New Roman" panose="02020603050405020304" pitchFamily="18" charset="0"/>
                <a:sym typeface="+mn-ea"/>
              </a:rPr>
              <a:t>Usman </a:t>
            </a:r>
            <a:r>
              <a:rPr lang="en-IN" sz="1300" dirty="0" err="1">
                <a:latin typeface="Times" pitchFamily="2" charset="0"/>
                <a:ea typeface="Times New Roman" panose="02020603050405020304" pitchFamily="18" charset="0"/>
                <a:cs typeface="Times New Roman" panose="02020603050405020304" pitchFamily="18" charset="0"/>
                <a:sym typeface="+mn-ea"/>
              </a:rPr>
              <a:t>Ahmed,Jerry</a:t>
            </a:r>
            <a:r>
              <a:rPr lang="en-IN" sz="1300" dirty="0">
                <a:latin typeface="Times" pitchFamily="2" charset="0"/>
                <a:ea typeface="Times New Roman" panose="02020603050405020304" pitchFamily="18" charset="0"/>
                <a:cs typeface="Times New Roman" panose="02020603050405020304" pitchFamily="18" charset="0"/>
                <a:sym typeface="+mn-ea"/>
              </a:rPr>
              <a:t> Chun-Wei Lin, Gautam </a:t>
            </a:r>
            <a:r>
              <a:rPr lang="en-IN" sz="1300" dirty="0" err="1">
                <a:latin typeface="Times" pitchFamily="2" charset="0"/>
                <a:ea typeface="Times New Roman" panose="02020603050405020304" pitchFamily="18" charset="0"/>
                <a:cs typeface="Times New Roman" panose="02020603050405020304" pitchFamily="18" charset="0"/>
                <a:sym typeface="+mn-ea"/>
              </a:rPr>
              <a:t>Srivastava,Youcef</a:t>
            </a:r>
            <a:r>
              <a:rPr lang="en-IN" sz="1300" dirty="0">
                <a:latin typeface="Times" pitchFamily="2" charset="0"/>
                <a:ea typeface="Times New Roman" panose="02020603050405020304" pitchFamily="18" charset="0"/>
                <a:cs typeface="Times New Roman" panose="02020603050405020304" pitchFamily="18" charset="0"/>
                <a:sym typeface="+mn-ea"/>
              </a:rPr>
              <a:t> </a:t>
            </a:r>
            <a:r>
              <a:rPr lang="en-IN" sz="1300" dirty="0" err="1">
                <a:latin typeface="Times" pitchFamily="2" charset="0"/>
                <a:ea typeface="Times New Roman" panose="02020603050405020304" pitchFamily="18" charset="0"/>
                <a:cs typeface="Times New Roman" panose="02020603050405020304" pitchFamily="18" charset="0"/>
                <a:sym typeface="+mn-ea"/>
              </a:rPr>
              <a:t>Djenouri</a:t>
            </a:r>
            <a:r>
              <a:rPr lang="en-US" sz="1300" dirty="0">
                <a:latin typeface="Times" pitchFamily="2" charset="0"/>
                <a:sym typeface="+mn-ea"/>
              </a:rPr>
              <a:t> , “</a:t>
            </a:r>
            <a:r>
              <a:rPr lang="en-IN" sz="1300" dirty="0">
                <a:solidFill>
                  <a:srgbClr val="111111"/>
                </a:solidFill>
                <a:latin typeface="Times" pitchFamily="2" charset="0"/>
                <a:sym typeface="+mn-ea"/>
              </a:rPr>
              <a:t>A nutrient recommendation system for soil fertilization based on Evolutionary Computation</a:t>
            </a:r>
            <a:r>
              <a:rPr lang="en-US" sz="1300" dirty="0">
                <a:latin typeface="Times" pitchFamily="2" charset="0"/>
                <a:sym typeface="+mn-ea"/>
              </a:rPr>
              <a:t>,” Computers and Electronics in Agriculture, vol-189, 2021, PP. 1-7</a:t>
            </a:r>
            <a:endParaRPr lang="en-US" sz="1300" dirty="0">
              <a:latin typeface="Times" pitchFamily="2" charset="0"/>
            </a:endParaRPr>
          </a:p>
          <a:p>
            <a:pPr algn="just">
              <a:lnSpc>
                <a:spcPct val="100000"/>
              </a:lnSpc>
              <a:spcBef>
                <a:spcPts val="0"/>
              </a:spcBef>
              <a:spcAft>
                <a:spcPts val="0"/>
              </a:spcAft>
              <a:defRPr/>
            </a:pPr>
            <a:endParaRPr lang="en-IN" sz="1300" dirty="0">
              <a:latin typeface="Times" pitchFamily="2" charset="0"/>
            </a:endParaRPr>
          </a:p>
          <a:p>
            <a:r>
              <a:rPr lang="en-US" sz="1300" dirty="0">
                <a:latin typeface="Times" pitchFamily="2" charset="0"/>
                <a:sym typeface="+mn-ea"/>
              </a:rPr>
              <a:t>[10] </a:t>
            </a:r>
            <a:r>
              <a:rPr lang="en-IN" sz="1300" dirty="0">
                <a:solidFill>
                  <a:schemeClr val="tx1"/>
                </a:solidFill>
                <a:latin typeface="Times" pitchFamily="2" charset="0"/>
                <a:sym typeface="+mn-ea"/>
              </a:rPr>
              <a:t>A.Hussein </a:t>
            </a:r>
            <a:r>
              <a:rPr lang="en-IN" sz="1300" baseline="30000" dirty="0">
                <a:solidFill>
                  <a:schemeClr val="tx1"/>
                </a:solidFill>
                <a:latin typeface="Times" pitchFamily="2" charset="0"/>
                <a:sym typeface="+mn-ea"/>
              </a:rPr>
              <a:t>, </a:t>
            </a:r>
            <a:r>
              <a:rPr lang="en-IN" sz="1300" dirty="0">
                <a:solidFill>
                  <a:schemeClr val="tx1"/>
                </a:solidFill>
                <a:latin typeface="Times" pitchFamily="2" charset="0"/>
                <a:sym typeface="+mn-ea"/>
              </a:rPr>
              <a:t>Diogenes L. </a:t>
            </a:r>
            <a:r>
              <a:rPr lang="en-IN" sz="1300" dirty="0" err="1">
                <a:solidFill>
                  <a:schemeClr val="tx1"/>
                </a:solidFill>
                <a:latin typeface="Times" pitchFamily="2" charset="0"/>
                <a:sym typeface="+mn-ea"/>
              </a:rPr>
              <a:t>Antille</a:t>
            </a:r>
            <a:r>
              <a:rPr lang="en-IN" sz="1300" dirty="0">
                <a:solidFill>
                  <a:schemeClr val="tx1"/>
                </a:solidFill>
                <a:latin typeface="Times" pitchFamily="2" charset="0"/>
                <a:sym typeface="+mn-ea"/>
              </a:rPr>
              <a:t> , </a:t>
            </a:r>
            <a:r>
              <a:rPr lang="en-IN" sz="1300" dirty="0" err="1">
                <a:solidFill>
                  <a:schemeClr val="tx1"/>
                </a:solidFill>
                <a:latin typeface="Times" pitchFamily="2" charset="0"/>
                <a:sym typeface="+mn-ea"/>
              </a:rPr>
              <a:t>Shreevatsa</a:t>
            </a:r>
            <a:r>
              <a:rPr lang="en-IN" sz="1300" dirty="0">
                <a:solidFill>
                  <a:schemeClr val="tx1"/>
                </a:solidFill>
                <a:latin typeface="Times" pitchFamily="2" charset="0"/>
                <a:sym typeface="+mn-ea"/>
              </a:rPr>
              <a:t> </a:t>
            </a:r>
            <a:r>
              <a:rPr lang="en-IN" sz="1300" dirty="0" err="1">
                <a:solidFill>
                  <a:schemeClr val="tx1"/>
                </a:solidFill>
                <a:latin typeface="Times" pitchFamily="2" charset="0"/>
                <a:sym typeface="+mn-ea"/>
              </a:rPr>
              <a:t>Kodur</a:t>
            </a:r>
            <a:r>
              <a:rPr lang="en-IN" sz="1300" dirty="0">
                <a:solidFill>
                  <a:schemeClr val="tx1"/>
                </a:solidFill>
                <a:latin typeface="Times" pitchFamily="2" charset="0"/>
                <a:sym typeface="+mn-ea"/>
              </a:rPr>
              <a:t> </a:t>
            </a:r>
            <a:r>
              <a:rPr lang="en-IN" sz="1300" baseline="30000" dirty="0">
                <a:solidFill>
                  <a:schemeClr val="tx1"/>
                </a:solidFill>
                <a:latin typeface="Times" pitchFamily="2" charset="0"/>
                <a:sym typeface="+mn-ea"/>
              </a:rPr>
              <a:t> , </a:t>
            </a:r>
            <a:r>
              <a:rPr lang="en-IN" sz="1300" dirty="0" err="1">
                <a:solidFill>
                  <a:schemeClr val="tx1"/>
                </a:solidFill>
                <a:latin typeface="Times" pitchFamily="2" charset="0"/>
                <a:sym typeface="+mn-ea"/>
              </a:rPr>
              <a:t>GuangnanChen,Jeff</a:t>
            </a:r>
            <a:r>
              <a:rPr lang="en-IN" sz="1300" dirty="0">
                <a:solidFill>
                  <a:schemeClr val="tx1"/>
                </a:solidFill>
                <a:latin typeface="Times" pitchFamily="2" charset="0"/>
                <a:sym typeface="+mn-ea"/>
              </a:rPr>
              <a:t> N.Tullberg</a:t>
            </a:r>
            <a:r>
              <a:rPr lang="en-US" sz="1300" dirty="0">
                <a:latin typeface="Times" pitchFamily="2" charset="0"/>
                <a:sym typeface="+mn-ea"/>
              </a:rPr>
              <a:t> , “</a:t>
            </a:r>
            <a:r>
              <a:rPr lang="en-IN" sz="1300" dirty="0">
                <a:solidFill>
                  <a:srgbClr val="505050"/>
                </a:solidFill>
                <a:latin typeface="Times" pitchFamily="2" charset="0"/>
                <a:sym typeface="+mn-ea"/>
              </a:rPr>
              <a:t>Controlled traffic farming effects on productivity of grain sorghum, rainfall and fertiliser nitrogen use efficiency</a:t>
            </a:r>
            <a:r>
              <a:rPr lang="en-US" sz="1300" dirty="0">
                <a:latin typeface="Times" pitchFamily="2" charset="0"/>
                <a:sym typeface="+mn-ea"/>
              </a:rPr>
              <a:t>,” Journal of Agriculture and Food Research, vol-3, 2021, PP. 1-17</a:t>
            </a:r>
            <a:endParaRPr lang="en-US" sz="1300" dirty="0"/>
          </a:p>
        </p:txBody>
      </p:sp>
      <p:pic>
        <p:nvPicPr>
          <p:cNvPr id="6" name="Picture 5" descr="D:\Documents and Settings\user\My Documents\GHRCE logos\Changed Logo\GHRCE, Nagpur Logo .png"/>
          <p:cNvPicPr/>
          <p:nvPr/>
        </p:nvPicPr>
        <p:blipFill>
          <a:blip r:embed="rId3"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6718458" y="120015"/>
            <a:ext cx="2062163" cy="819150"/>
          </a:xfrm>
          <a:prstGeom prst="rect">
            <a:avLst/>
          </a:prstGeom>
          <a:noFill/>
          <a:ln>
            <a:noFill/>
          </a:ln>
        </p:spPr>
      </p:pic>
      <p:pic>
        <p:nvPicPr>
          <p:cNvPr id="5" name="Google Shape;75;p15"/>
          <p:cNvPicPr preferRelativeResize="0"/>
          <p:nvPr/>
        </p:nvPicPr>
        <p:blipFill rotWithShape="1">
          <a:blip r:embed="rId4">
            <a:alphaModFix/>
          </a:blip>
          <a:srcRect/>
          <a:stretch/>
        </p:blipFill>
        <p:spPr>
          <a:xfrm>
            <a:off x="0" y="-68525"/>
            <a:ext cx="715125" cy="5212027"/>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rotWithShape="1">
          <a:blip r:embed="rId3"/>
          <a:srcRect t="12564" r="2771"/>
          <a:stretch>
            <a:fillRect/>
          </a:stretch>
        </p:blipFill>
        <p:spPr>
          <a:xfrm>
            <a:off x="0" y="0"/>
            <a:ext cx="9144023" cy="5143501"/>
          </a:xfrm>
          <a:prstGeom prst="rect">
            <a:avLst/>
          </a:prstGeom>
          <a:noFill/>
          <a:ln>
            <a:noFill/>
          </a:ln>
        </p:spPr>
      </p:pic>
      <p:sp>
        <p:nvSpPr>
          <p:cNvPr id="63" name="Google Shape;63;p14"/>
          <p:cNvSpPr/>
          <p:nvPr/>
        </p:nvSpPr>
        <p:spPr>
          <a:xfrm>
            <a:off x="21925" y="3443625"/>
            <a:ext cx="9122100" cy="169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4" name="Google Shape;64;p14"/>
          <p:cNvSpPr txBox="1">
            <a:spLocks noGrp="1"/>
          </p:cNvSpPr>
          <p:nvPr>
            <p:ph type="ctrTitle"/>
          </p:nvPr>
        </p:nvSpPr>
        <p:spPr>
          <a:xfrm>
            <a:off x="1732854" y="3368510"/>
            <a:ext cx="6935890" cy="7932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SzPts val="5200"/>
              <a:buNone/>
            </a:pPr>
            <a:r>
              <a:rPr lang="en-US" sz="2400" b="1" dirty="0" smtClean="0">
                <a:solidFill>
                  <a:schemeClr val="lt1"/>
                </a:solidFill>
                <a:latin typeface="Times New Roman" panose="02020603050405020304" pitchFamily="18" charset="0"/>
                <a:ea typeface="Oswald SemiBold"/>
                <a:cs typeface="Times New Roman" panose="02020603050405020304" pitchFamily="18" charset="0"/>
                <a:sym typeface="Oswald SemiBold"/>
              </a:rPr>
              <a:t>“Smart </a:t>
            </a:r>
            <a:r>
              <a:rPr lang="en-US" sz="2400" b="1" dirty="0" smtClean="0">
                <a:solidFill>
                  <a:schemeClr val="bg1"/>
                </a:solidFill>
                <a:latin typeface="Times New Roman" panose="02020603050405020304" pitchFamily="18" charset="0"/>
                <a:cs typeface="Times New Roman" panose="02020603050405020304" pitchFamily="18" charset="0"/>
                <a:sym typeface="+mn-ea"/>
              </a:rPr>
              <a:t>Eco-Fertilization </a:t>
            </a:r>
            <a:r>
              <a:rPr lang="en-US" sz="2400" b="1" dirty="0" smtClean="0">
                <a:solidFill>
                  <a:schemeClr val="lt1"/>
                </a:solidFill>
                <a:latin typeface="Times New Roman" panose="02020603050405020304" pitchFamily="18" charset="0"/>
                <a:ea typeface="Oswald SemiBold"/>
                <a:cs typeface="Times New Roman" panose="02020603050405020304" pitchFamily="18" charset="0"/>
                <a:sym typeface="Oswald SemiBold"/>
              </a:rPr>
              <a:t>"</a:t>
            </a:r>
            <a:endParaRPr sz="2400" b="1" dirty="0">
              <a:solidFill>
                <a:schemeClr val="lt1"/>
              </a:solidFill>
              <a:latin typeface="Times New Roman" panose="02020603050405020304" pitchFamily="18" charset="0"/>
              <a:ea typeface="Oswald SemiBold"/>
              <a:cs typeface="Times New Roman" panose="02020603050405020304" pitchFamily="18" charset="0"/>
              <a:sym typeface="Oswald SemiBold"/>
            </a:endParaRPr>
          </a:p>
        </p:txBody>
      </p:sp>
      <p:sp>
        <p:nvSpPr>
          <p:cNvPr id="65" name="Google Shape;65;p14"/>
          <p:cNvSpPr txBox="1">
            <a:spLocks noGrp="1"/>
          </p:cNvSpPr>
          <p:nvPr>
            <p:ph type="subTitle" idx="1"/>
          </p:nvPr>
        </p:nvSpPr>
        <p:spPr>
          <a:xfrm>
            <a:off x="1941195" y="4155440"/>
            <a:ext cx="6042660" cy="7239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2800"/>
              <a:buNone/>
            </a:pPr>
            <a:r>
              <a:rPr lang="en-US" sz="1100" dirty="0" smtClean="0">
                <a:solidFill>
                  <a:schemeClr val="bg1"/>
                </a:solidFill>
                <a:sym typeface="+mn-ea"/>
              </a:rPr>
              <a:t>Fertilizer use </a:t>
            </a:r>
            <a:r>
              <a:rPr lang="en-US" sz="1100" dirty="0">
                <a:solidFill>
                  <a:schemeClr val="bg1"/>
                </a:solidFill>
                <a:sym typeface="+mn-ea"/>
              </a:rPr>
              <a:t>is typically under the limited control of farmers. For the farmers to achieve higher yields and reduce fertilizer loss, competent guidance is required for the best use of these fertilizers. Additionally, there is a connection between rainfall volume and nutrient loss for various fertilizer applications after each rainfall event. Rainfall that is moderate and falls at the right moment can help nutrients penetrate the soil's rooting zone and dissolve dry fertilizer. </a:t>
            </a:r>
            <a:endParaRPr lang="en-US" sz="1100" b="0" i="0" dirty="0">
              <a:solidFill>
                <a:schemeClr val="bg1"/>
              </a:solidFill>
              <a:effectLst/>
              <a:latin typeface="Times New Roman" panose="02020603050405020304" pitchFamily="18" charset="0"/>
              <a:cs typeface="Times New Roman" panose="02020603050405020304" pitchFamily="18" charset="0"/>
              <a:sym typeface="+mn-ea"/>
            </a:endParaRPr>
          </a:p>
        </p:txBody>
      </p:sp>
      <p:pic>
        <p:nvPicPr>
          <p:cNvPr id="9" name="Picture 8" descr="D:\Documents and Settings\user\My Documents\GHRCE logos\Changed Logo\GHRCE, Nagpur Logo .png"/>
          <p:cNvPicPr/>
          <p:nvPr/>
        </p:nvPicPr>
        <p:blipFill>
          <a:blip r:embed="rId4"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119538" y="104775"/>
            <a:ext cx="2062163" cy="819150"/>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Text Box 1"/>
          <p:cNvSpPr txBox="1"/>
          <p:nvPr/>
        </p:nvSpPr>
        <p:spPr>
          <a:xfrm>
            <a:off x="416560" y="419735"/>
            <a:ext cx="7949565" cy="1537970"/>
          </a:xfrm>
          <a:prstGeom prst="rect">
            <a:avLst/>
          </a:prstGeom>
          <a:noFill/>
        </p:spPr>
        <p:txBody>
          <a:bodyPr wrap="square" rtlCol="0" anchor="t">
            <a:spAutoFit/>
          </a:bodyPr>
          <a:lstStyle/>
          <a:p>
            <a:pPr algn="just">
              <a:lnSpc>
                <a:spcPct val="100000"/>
              </a:lnSpc>
              <a:spcBef>
                <a:spcPts val="0"/>
              </a:spcBef>
              <a:spcAft>
                <a:spcPts val="0"/>
              </a:spcAft>
              <a:defRPr/>
            </a:pPr>
            <a:endParaRPr lang="en-IN" dirty="0">
              <a:latin typeface="Times" pitchFamily="2" charset="0"/>
            </a:endParaRPr>
          </a:p>
          <a:p>
            <a:pPr algn="just">
              <a:lnSpc>
                <a:spcPct val="100000"/>
              </a:lnSpc>
              <a:spcBef>
                <a:spcPts val="0"/>
              </a:spcBef>
              <a:spcAft>
                <a:spcPts val="0"/>
              </a:spcAft>
              <a:defRPr/>
            </a:pPr>
            <a:r>
              <a:rPr lang="en-US" sz="1300" dirty="0">
                <a:latin typeface="Times" pitchFamily="2" charset="0"/>
                <a:sym typeface="+mn-ea"/>
              </a:rPr>
              <a:t>[11] </a:t>
            </a:r>
            <a:r>
              <a:rPr lang="en-IN" sz="1300" dirty="0">
                <a:solidFill>
                  <a:schemeClr val="tx1"/>
                </a:solidFill>
                <a:latin typeface="Times" pitchFamily="2" charset="0"/>
                <a:sym typeface="+mn-ea"/>
              </a:rPr>
              <a:t>Zujiao Shi, </a:t>
            </a:r>
            <a:r>
              <a:rPr lang="en-IN" sz="1300" dirty="0" err="1">
                <a:solidFill>
                  <a:schemeClr val="tx1"/>
                </a:solidFill>
                <a:latin typeface="Times" pitchFamily="2" charset="0"/>
                <a:sym typeface="+mn-ea"/>
              </a:rPr>
              <a:t>Donghua</a:t>
            </a:r>
            <a:r>
              <a:rPr lang="en-IN" sz="1300" dirty="0">
                <a:solidFill>
                  <a:schemeClr val="tx1"/>
                </a:solidFill>
                <a:latin typeface="Times" pitchFamily="2" charset="0"/>
                <a:sym typeface="+mn-ea"/>
              </a:rPr>
              <a:t> Liu, Miao Liu, Muhammad Bilal Hafeez, </a:t>
            </a:r>
            <a:r>
              <a:rPr lang="en-IN" sz="1300" dirty="0" err="1">
                <a:solidFill>
                  <a:schemeClr val="tx1"/>
                </a:solidFill>
                <a:latin typeface="Times" pitchFamily="2" charset="0"/>
                <a:sym typeface="+mn-ea"/>
              </a:rPr>
              <a:t>Pengfei</a:t>
            </a:r>
            <a:r>
              <a:rPr lang="en-IN" sz="1300" dirty="0">
                <a:solidFill>
                  <a:schemeClr val="tx1"/>
                </a:solidFill>
                <a:latin typeface="Times" pitchFamily="2" charset="0"/>
                <a:sym typeface="+mn-ea"/>
              </a:rPr>
              <a:t> Wen, </a:t>
            </a:r>
            <a:r>
              <a:rPr lang="en-IN" sz="1300" dirty="0" err="1">
                <a:solidFill>
                  <a:schemeClr val="tx1"/>
                </a:solidFill>
                <a:latin typeface="Times" pitchFamily="2" charset="0"/>
                <a:sym typeface="+mn-ea"/>
              </a:rPr>
              <a:t>Xiaoli</a:t>
            </a:r>
            <a:r>
              <a:rPr lang="en-IN" sz="1300" dirty="0">
                <a:solidFill>
                  <a:schemeClr val="tx1"/>
                </a:solidFill>
                <a:latin typeface="Times" pitchFamily="2" charset="0"/>
                <a:sym typeface="+mn-ea"/>
              </a:rPr>
              <a:t> Wang, Rui Wang, </a:t>
            </a:r>
            <a:r>
              <a:rPr lang="en-IN" sz="1300" dirty="0" err="1">
                <a:solidFill>
                  <a:schemeClr val="tx1"/>
                </a:solidFill>
                <a:latin typeface="Times" pitchFamily="2" charset="0"/>
                <a:sym typeface="+mn-ea"/>
              </a:rPr>
              <a:t>Xudong</a:t>
            </a:r>
            <a:r>
              <a:rPr lang="en-IN" sz="1300" dirty="0">
                <a:solidFill>
                  <a:schemeClr val="tx1"/>
                </a:solidFill>
                <a:latin typeface="Times" pitchFamily="2" charset="0"/>
                <a:sym typeface="+mn-ea"/>
              </a:rPr>
              <a:t> Zhang, Jun Li </a:t>
            </a:r>
            <a:r>
              <a:rPr lang="en-US" sz="1300" dirty="0">
                <a:latin typeface="Times" pitchFamily="2" charset="0"/>
                <a:sym typeface="+mn-ea"/>
              </a:rPr>
              <a:t>, “</a:t>
            </a:r>
            <a:r>
              <a:rPr lang="en-IN" sz="1300" dirty="0">
                <a:solidFill>
                  <a:srgbClr val="505050"/>
                </a:solidFill>
                <a:latin typeface="Times" pitchFamily="2" charset="0"/>
                <a:sym typeface="+mn-ea"/>
              </a:rPr>
              <a:t>Optimized fertilizer recommendation method for nitrate residue control in a wheat–maize double cropping system in dryland farming </a:t>
            </a:r>
            <a:r>
              <a:rPr lang="en-US" sz="1300" dirty="0">
                <a:latin typeface="Times" pitchFamily="2" charset="0"/>
                <a:sym typeface="+mn-ea"/>
              </a:rPr>
              <a:t>,” Field Crops Research , vol-271, 2021, PP. 1-10</a:t>
            </a:r>
          </a:p>
          <a:p>
            <a:pPr algn="just">
              <a:lnSpc>
                <a:spcPct val="100000"/>
              </a:lnSpc>
              <a:spcBef>
                <a:spcPts val="0"/>
              </a:spcBef>
              <a:spcAft>
                <a:spcPts val="0"/>
              </a:spcAft>
              <a:defRPr/>
            </a:pPr>
            <a:endParaRPr lang="en-US"/>
          </a:p>
          <a:p>
            <a:pPr algn="just">
              <a:lnSpc>
                <a:spcPct val="100000"/>
              </a:lnSpc>
              <a:spcBef>
                <a:spcPts val="0"/>
              </a:spcBef>
              <a:spcAft>
                <a:spcPts val="0"/>
              </a:spcAft>
              <a:defRPr/>
            </a:pPr>
            <a:endParaRPr lang="en-US"/>
          </a:p>
        </p:txBody>
      </p:sp>
      <p:sp>
        <p:nvSpPr>
          <p:cNvPr id="5" name="Text Box 4"/>
          <p:cNvSpPr txBox="1"/>
          <p:nvPr/>
        </p:nvSpPr>
        <p:spPr>
          <a:xfrm>
            <a:off x="416560" y="1588135"/>
            <a:ext cx="8054340" cy="2891790"/>
          </a:xfrm>
          <a:prstGeom prst="rect">
            <a:avLst/>
          </a:prstGeom>
          <a:noFill/>
        </p:spPr>
        <p:txBody>
          <a:bodyPr wrap="square" rtlCol="0" anchor="t">
            <a:spAutoFit/>
          </a:bodyPr>
          <a:lstStyle/>
          <a:p>
            <a:pPr algn="just">
              <a:lnSpc>
                <a:spcPct val="100000"/>
              </a:lnSpc>
              <a:spcBef>
                <a:spcPts val="0"/>
              </a:spcBef>
              <a:spcAft>
                <a:spcPts val="0"/>
              </a:spcAft>
              <a:defRPr/>
            </a:pPr>
            <a:r>
              <a:rPr lang="en-US" sz="1300" dirty="0">
                <a:latin typeface="Times" pitchFamily="2" charset="0"/>
                <a:sym typeface="+mn-ea"/>
              </a:rPr>
              <a:t>[12] </a:t>
            </a:r>
            <a:r>
              <a:rPr lang="en-IN" sz="1300" dirty="0">
                <a:solidFill>
                  <a:schemeClr val="tx1"/>
                </a:solidFill>
                <a:latin typeface="Times" pitchFamily="2" charset="0"/>
                <a:sym typeface="+mn-ea"/>
              </a:rPr>
              <a:t>Janmejay Pant, R.P. Pant, Manoj Kumar Singh, Devesh Pratap Singh, Himanshu Pant </a:t>
            </a:r>
            <a:r>
              <a:rPr lang="en-US" sz="1300" dirty="0">
                <a:latin typeface="Times" pitchFamily="2" charset="0"/>
                <a:sym typeface="+mn-ea"/>
              </a:rPr>
              <a:t>, “</a:t>
            </a:r>
            <a:r>
              <a:rPr lang="en-IN" sz="1300" dirty="0">
                <a:solidFill>
                  <a:srgbClr val="505050"/>
                </a:solidFill>
                <a:latin typeface="Times" pitchFamily="2" charset="0"/>
                <a:sym typeface="+mn-ea"/>
              </a:rPr>
              <a:t>Analysis of agricultural crop yield prediction using statistical techniques of machine learning </a:t>
            </a:r>
            <a:r>
              <a:rPr lang="en-US" sz="1300" dirty="0">
                <a:latin typeface="Times" pitchFamily="2" charset="0"/>
                <a:sym typeface="+mn-ea"/>
              </a:rPr>
              <a:t>,” Materials Today: Proceedings, vol-46, 2021, PP. 1-10</a:t>
            </a:r>
            <a:endParaRPr lang="en-US" sz="1300" dirty="0">
              <a:latin typeface="Times" pitchFamily="2" charset="0"/>
            </a:endParaRPr>
          </a:p>
          <a:p>
            <a:pPr algn="just">
              <a:lnSpc>
                <a:spcPct val="100000"/>
              </a:lnSpc>
              <a:spcBef>
                <a:spcPts val="0"/>
              </a:spcBef>
              <a:spcAft>
                <a:spcPts val="0"/>
              </a:spcAft>
              <a:defRPr/>
            </a:pPr>
            <a:endParaRPr lang="en-IN" sz="1300" dirty="0">
              <a:latin typeface="Times" pitchFamily="2" charset="0"/>
            </a:endParaRPr>
          </a:p>
          <a:p>
            <a:pPr fontAlgn="t"/>
            <a:r>
              <a:rPr lang="en-US" sz="1300" dirty="0">
                <a:latin typeface="Times" pitchFamily="2" charset="0"/>
                <a:sym typeface="+mn-ea"/>
              </a:rPr>
              <a:t>[13] </a:t>
            </a:r>
            <a:r>
              <a:rPr lang="en-IN" sz="1300" dirty="0">
                <a:latin typeface="Times" pitchFamily="2" charset="0"/>
                <a:sym typeface="+mn-ea"/>
              </a:rPr>
              <a:t>Benny Antony , “Prediction of the production of crops with respect to rainfall.,” </a:t>
            </a:r>
            <a:r>
              <a:rPr lang="en-US" sz="1300" dirty="0">
                <a:latin typeface="Times" pitchFamily="2" charset="0"/>
                <a:sym typeface="+mn-ea"/>
              </a:rPr>
              <a:t>Environmental Research, vol-202, 2021, PP. 1-5</a:t>
            </a:r>
            <a:endParaRPr lang="en-US" sz="1300" dirty="0">
              <a:latin typeface="Times" pitchFamily="2" charset="0"/>
            </a:endParaRPr>
          </a:p>
          <a:p>
            <a:pPr algn="just">
              <a:lnSpc>
                <a:spcPct val="100000"/>
              </a:lnSpc>
              <a:spcBef>
                <a:spcPts val="0"/>
              </a:spcBef>
              <a:spcAft>
                <a:spcPts val="0"/>
              </a:spcAft>
              <a:defRPr/>
            </a:pPr>
            <a:endParaRPr lang="en-IN" sz="1300" dirty="0">
              <a:latin typeface="Times" pitchFamily="2" charset="0"/>
            </a:endParaRPr>
          </a:p>
          <a:p>
            <a:pPr algn="just">
              <a:lnSpc>
                <a:spcPct val="100000"/>
              </a:lnSpc>
              <a:spcBef>
                <a:spcPts val="0"/>
              </a:spcBef>
              <a:spcAft>
                <a:spcPts val="0"/>
              </a:spcAft>
              <a:defRPr/>
            </a:pPr>
            <a:r>
              <a:rPr lang="en-US" sz="1300" dirty="0">
                <a:latin typeface="Times" pitchFamily="2" charset="0"/>
                <a:sym typeface="+mn-ea"/>
              </a:rPr>
              <a:t>[14] </a:t>
            </a:r>
            <a:r>
              <a:rPr lang="en-IN" sz="1300" dirty="0">
                <a:solidFill>
                  <a:schemeClr val="tx1"/>
                </a:solidFill>
                <a:latin typeface="Times" pitchFamily="2" charset="0"/>
                <a:sym typeface="+mn-ea"/>
              </a:rPr>
              <a:t>Akash Manish Lad, K. Mani Bharathi, B. Akash Saravanan, R. Karthik</a:t>
            </a:r>
            <a:r>
              <a:rPr lang="en-US" sz="1300" dirty="0">
                <a:latin typeface="Times" pitchFamily="2" charset="0"/>
                <a:sym typeface="+mn-ea"/>
              </a:rPr>
              <a:t>, “</a:t>
            </a:r>
            <a:r>
              <a:rPr lang="en-IN" sz="1300" dirty="0">
                <a:solidFill>
                  <a:srgbClr val="505050"/>
                </a:solidFill>
                <a:latin typeface="Times" pitchFamily="2" charset="0"/>
                <a:sym typeface="+mn-ea"/>
              </a:rPr>
              <a:t>Factors affecting agriculture and estimation of crop yield using supervised learning algorithms </a:t>
            </a:r>
            <a:r>
              <a:rPr lang="en-US" sz="1300" dirty="0">
                <a:latin typeface="Times" pitchFamily="2" charset="0"/>
                <a:sym typeface="+mn-ea"/>
              </a:rPr>
              <a:t>,” Materials Today: Proceedings,, 2022, PP. 1-10</a:t>
            </a:r>
          </a:p>
          <a:p>
            <a:pPr algn="just">
              <a:lnSpc>
                <a:spcPct val="100000"/>
              </a:lnSpc>
              <a:spcBef>
                <a:spcPts val="0"/>
              </a:spcBef>
              <a:spcAft>
                <a:spcPts val="0"/>
              </a:spcAft>
              <a:defRPr/>
            </a:pPr>
            <a:endParaRPr lang="en-US" sz="1300"/>
          </a:p>
          <a:p>
            <a:pPr algn="just">
              <a:lnSpc>
                <a:spcPct val="100000"/>
              </a:lnSpc>
              <a:spcBef>
                <a:spcPts val="0"/>
              </a:spcBef>
              <a:spcAft>
                <a:spcPts val="0"/>
              </a:spcAft>
              <a:defRPr/>
            </a:pPr>
            <a:r>
              <a:rPr lang="en-IN" sz="1300" dirty="0">
                <a:latin typeface="Times" pitchFamily="2" charset="0"/>
                <a:sym typeface="+mn-ea"/>
              </a:rPr>
              <a:t>[15] Raves Akhtar, Shabbir Ahmad Sofi, “Precision agriculture using IoT data analytics and machine learning,” Journal of King Saud University - Computer and Information Sciences, 2021, PP. 1-17</a:t>
            </a:r>
            <a:endParaRPr lang="en-IN" sz="1300" dirty="0">
              <a:latin typeface="Times" pitchFamily="2" charset="0"/>
            </a:endParaRPr>
          </a:p>
          <a:p>
            <a:pPr algn="just">
              <a:lnSpc>
                <a:spcPct val="100000"/>
              </a:lnSpc>
              <a:spcBef>
                <a:spcPts val="0"/>
              </a:spcBef>
              <a:spcAft>
                <a:spcPts val="0"/>
              </a:spcAft>
              <a:defRPr/>
            </a:pPr>
            <a:endParaRPr lang="en-US" sz="1300"/>
          </a:p>
        </p:txBody>
      </p:sp>
      <p:pic>
        <p:nvPicPr>
          <p:cNvPr id="7" name="Picture 6" descr="D:\Documents and Settings\user\My Documents\GHRCE logos\Changed Logo\GHRCE, Nagpur Logo .png"/>
          <p:cNvPicPr/>
          <p:nvPr/>
        </p:nvPicPr>
        <p:blipFill>
          <a:blip r:embed="rId3"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6901338" y="0"/>
            <a:ext cx="2062163" cy="819150"/>
          </a:xfrm>
          <a:prstGeom prst="rect">
            <a:avLst/>
          </a:prstGeom>
          <a:noFill/>
          <a:ln>
            <a:noFill/>
          </a:ln>
        </p:spPr>
      </p:pic>
      <p:pic>
        <p:nvPicPr>
          <p:cNvPr id="6" name="Google Shape;75;p15"/>
          <p:cNvPicPr preferRelativeResize="0"/>
          <p:nvPr/>
        </p:nvPicPr>
        <p:blipFill rotWithShape="1">
          <a:blip r:embed="rId4">
            <a:alphaModFix/>
          </a:blip>
          <a:srcRect/>
          <a:stretch/>
        </p:blipFill>
        <p:spPr>
          <a:xfrm>
            <a:off x="0" y="-68525"/>
            <a:ext cx="715125" cy="5212027"/>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Text Box 1"/>
          <p:cNvSpPr txBox="1"/>
          <p:nvPr/>
        </p:nvSpPr>
        <p:spPr>
          <a:xfrm>
            <a:off x="416560" y="419735"/>
            <a:ext cx="7949565" cy="521970"/>
          </a:xfrm>
          <a:prstGeom prst="rect">
            <a:avLst/>
          </a:prstGeom>
          <a:noFill/>
        </p:spPr>
        <p:txBody>
          <a:bodyPr wrap="square" rtlCol="0" anchor="t">
            <a:spAutoFit/>
          </a:bodyPr>
          <a:lstStyle/>
          <a:p>
            <a:pPr algn="just">
              <a:lnSpc>
                <a:spcPct val="100000"/>
              </a:lnSpc>
              <a:spcBef>
                <a:spcPts val="0"/>
              </a:spcBef>
              <a:spcAft>
                <a:spcPts val="0"/>
              </a:spcAft>
              <a:defRPr/>
            </a:pPr>
            <a:endParaRPr lang="en-IN" dirty="0">
              <a:latin typeface="Times" pitchFamily="2" charset="0"/>
            </a:endParaRPr>
          </a:p>
          <a:p>
            <a:pPr algn="just">
              <a:lnSpc>
                <a:spcPct val="100000"/>
              </a:lnSpc>
              <a:spcBef>
                <a:spcPts val="0"/>
              </a:spcBef>
              <a:spcAft>
                <a:spcPts val="0"/>
              </a:spcAft>
              <a:defRPr/>
            </a:pPr>
            <a:endParaRPr lang="en-US"/>
          </a:p>
        </p:txBody>
      </p:sp>
      <p:sp>
        <p:nvSpPr>
          <p:cNvPr id="4" name="Text Box 3"/>
          <p:cNvSpPr txBox="1"/>
          <p:nvPr/>
        </p:nvSpPr>
        <p:spPr>
          <a:xfrm>
            <a:off x="502920" y="520065"/>
            <a:ext cx="8138795" cy="5093702"/>
          </a:xfrm>
          <a:prstGeom prst="rect">
            <a:avLst/>
          </a:prstGeom>
          <a:noFill/>
        </p:spPr>
        <p:txBody>
          <a:bodyPr wrap="square" rtlCol="0" anchor="t">
            <a:spAutoFit/>
          </a:bodyPr>
          <a:lstStyle/>
          <a:p>
            <a:pPr defTabSz="795655">
              <a:defRPr sz="1045"/>
            </a:pPr>
            <a:endParaRPr lang="en-IN" sz="1300" dirty="0" smtClean="0">
              <a:latin typeface="Times" pitchFamily="2" charset="0"/>
              <a:sym typeface="+mn-ea"/>
            </a:endParaRPr>
          </a:p>
          <a:p>
            <a:pPr defTabSz="795655">
              <a:defRPr sz="1045"/>
            </a:pPr>
            <a:endParaRPr lang="en-IN" sz="1300" dirty="0" smtClean="0">
              <a:latin typeface="Times" pitchFamily="2" charset="0"/>
              <a:sym typeface="+mn-ea"/>
            </a:endParaRPr>
          </a:p>
          <a:p>
            <a:pPr defTabSz="795655">
              <a:defRPr sz="1045"/>
            </a:pPr>
            <a:r>
              <a:rPr lang="en-IN" sz="1300" dirty="0" smtClean="0">
                <a:latin typeface="Times" pitchFamily="2" charset="0"/>
                <a:sym typeface="+mn-ea"/>
              </a:rPr>
              <a:t>[</a:t>
            </a:r>
            <a:r>
              <a:rPr lang="en-IN" sz="1300" dirty="0">
                <a:latin typeface="Times" pitchFamily="2" charset="0"/>
                <a:sym typeface="+mn-ea"/>
              </a:rPr>
              <a:t>16] </a:t>
            </a:r>
            <a:r>
              <a:rPr lang="en-IN" sz="1300" dirty="0">
                <a:solidFill>
                  <a:schemeClr val="dk1"/>
                </a:solidFill>
                <a:latin typeface="Times" pitchFamily="2" charset="0"/>
                <a:sym typeface="+mn-ea"/>
              </a:rPr>
              <a:t>Fang-</a:t>
            </a:r>
            <a:r>
              <a:rPr lang="en-IN" sz="1300" dirty="0" err="1">
                <a:solidFill>
                  <a:schemeClr val="dk1"/>
                </a:solidFill>
                <a:latin typeface="Times" pitchFamily="2" charset="0"/>
                <a:sym typeface="+mn-ea"/>
              </a:rPr>
              <a:t>binQIAOJi</a:t>
            </a:r>
            <a:r>
              <a:rPr lang="en-IN" sz="1300" dirty="0">
                <a:solidFill>
                  <a:schemeClr val="dk1"/>
                </a:solidFill>
                <a:latin typeface="Times" pitchFamily="2" charset="0"/>
                <a:sym typeface="+mn-ea"/>
              </a:rPr>
              <a:t>-</a:t>
            </a:r>
            <a:r>
              <a:rPr lang="en-IN" sz="1300" dirty="0" err="1">
                <a:solidFill>
                  <a:schemeClr val="dk1"/>
                </a:solidFill>
                <a:latin typeface="Times" pitchFamily="2" charset="0"/>
                <a:sym typeface="+mn-ea"/>
              </a:rPr>
              <a:t>kunHUANG</a:t>
            </a:r>
            <a:r>
              <a:rPr lang="en-IN" sz="1300" dirty="0">
                <a:solidFill>
                  <a:schemeClr val="dk1"/>
                </a:solidFill>
                <a:latin typeface="Times" pitchFamily="2" charset="0"/>
                <a:sym typeface="+mn-ea"/>
              </a:rPr>
              <a:t>, “</a:t>
            </a:r>
            <a:r>
              <a:rPr lang="en-IN" sz="1300" dirty="0">
                <a:solidFill>
                  <a:srgbClr val="505050"/>
                </a:solidFill>
                <a:latin typeface="Times" pitchFamily="2" charset="0"/>
                <a:sym typeface="+mn-ea"/>
              </a:rPr>
              <a:t>Farmers' risk preference and fertilizer use,”</a:t>
            </a:r>
            <a:r>
              <a:rPr lang="en-US" sz="1300" dirty="0">
                <a:latin typeface="Times" pitchFamily="2" charset="0"/>
                <a:sym typeface="+mn-ea"/>
              </a:rPr>
              <a:t> Journal of Integrative Agriculture,vol-20,</a:t>
            </a:r>
            <a:r>
              <a:rPr lang="en-IN" sz="1300" dirty="0">
                <a:latin typeface="Times" pitchFamily="2" charset="0"/>
                <a:sym typeface="+mn-ea"/>
              </a:rPr>
              <a:t> PP. 1987-1995</a:t>
            </a:r>
          </a:p>
          <a:p>
            <a:pPr defTabSz="795655">
              <a:defRPr sz="1045"/>
            </a:pPr>
            <a:endParaRPr lang="en-IN" sz="1300" dirty="0">
              <a:latin typeface="Times" pitchFamily="2" charset="0"/>
            </a:endParaRPr>
          </a:p>
          <a:p>
            <a:pPr defTabSz="795655">
              <a:defRPr sz="1045"/>
            </a:pPr>
            <a:r>
              <a:rPr lang="en-IN" sz="1300" dirty="0">
                <a:latin typeface="Times" pitchFamily="2" charset="0"/>
                <a:sym typeface="+mn-ea"/>
              </a:rPr>
              <a:t>[17] </a:t>
            </a:r>
            <a:r>
              <a:rPr lang="en-IN" sz="1300" dirty="0" err="1">
                <a:latin typeface="Times" pitchFamily="2" charset="0"/>
                <a:sym typeface="+mn-ea"/>
              </a:rPr>
              <a:t>Saheed</a:t>
            </a:r>
            <a:r>
              <a:rPr lang="en-IN" sz="1300" dirty="0">
                <a:latin typeface="Times" pitchFamily="2" charset="0"/>
                <a:sym typeface="+mn-ea"/>
              </a:rPr>
              <a:t> </a:t>
            </a:r>
            <a:r>
              <a:rPr lang="en-IN" sz="1300" dirty="0" err="1">
                <a:latin typeface="Times" pitchFamily="2" charset="0"/>
                <a:sym typeface="+mn-ea"/>
              </a:rPr>
              <a:t>Garnaik</a:t>
            </a:r>
            <a:r>
              <a:rPr lang="en-IN" sz="1300" dirty="0">
                <a:latin typeface="Times" pitchFamily="2" charset="0"/>
                <a:sym typeface="+mn-ea"/>
              </a:rPr>
              <a:t>, Prasanna Kumar </a:t>
            </a:r>
            <a:r>
              <a:rPr lang="en-IN" sz="1300" dirty="0" err="1">
                <a:latin typeface="Times" pitchFamily="2" charset="0"/>
                <a:sym typeface="+mn-ea"/>
              </a:rPr>
              <a:t>Samant</a:t>
            </a:r>
            <a:r>
              <a:rPr lang="en-IN" sz="1300" dirty="0">
                <a:latin typeface="Times" pitchFamily="2" charset="0"/>
                <a:sym typeface="+mn-ea"/>
              </a:rPr>
              <a:t>, </a:t>
            </a:r>
            <a:r>
              <a:rPr lang="en-IN" sz="1300" dirty="0" err="1">
                <a:latin typeface="Times" pitchFamily="2" charset="0"/>
                <a:sym typeface="+mn-ea"/>
              </a:rPr>
              <a:t>Mitali</a:t>
            </a:r>
            <a:r>
              <a:rPr lang="en-IN" sz="1300" dirty="0">
                <a:latin typeface="Times" pitchFamily="2" charset="0"/>
                <a:sym typeface="+mn-ea"/>
              </a:rPr>
              <a:t> Mandal, Tushar Ranjan Mohanty, </a:t>
            </a:r>
            <a:r>
              <a:rPr lang="en-IN" sz="1300" dirty="0" err="1">
                <a:latin typeface="Times" pitchFamily="2" charset="0"/>
                <a:sym typeface="+mn-ea"/>
              </a:rPr>
              <a:t>Sanat</a:t>
            </a:r>
            <a:r>
              <a:rPr lang="en-IN" sz="1300" dirty="0">
                <a:latin typeface="Times" pitchFamily="2" charset="0"/>
                <a:sym typeface="+mn-ea"/>
              </a:rPr>
              <a:t> Kumar </a:t>
            </a:r>
            <a:r>
              <a:rPr lang="en-IN" sz="1300" dirty="0" err="1">
                <a:latin typeface="Times" pitchFamily="2" charset="0"/>
                <a:sym typeface="+mn-ea"/>
              </a:rPr>
              <a:t>Dwibedi</a:t>
            </a:r>
            <a:r>
              <a:rPr lang="en-IN" sz="1300" dirty="0">
                <a:latin typeface="Times" pitchFamily="2" charset="0"/>
                <a:sym typeface="+mn-ea"/>
              </a:rPr>
              <a:t>, Ranjan Kumar Patra, Kiran Kumar Mohapatra, R.H. </a:t>
            </a:r>
            <a:r>
              <a:rPr lang="en-IN" sz="1300" dirty="0" err="1">
                <a:latin typeface="Times" pitchFamily="2" charset="0"/>
                <a:sym typeface="+mn-ea"/>
              </a:rPr>
              <a:t>Wanjari</a:t>
            </a:r>
            <a:r>
              <a:rPr lang="en-IN" sz="1300" dirty="0">
                <a:latin typeface="Times" pitchFamily="2" charset="0"/>
                <a:sym typeface="+mn-ea"/>
              </a:rPr>
              <a:t>, </a:t>
            </a:r>
            <a:r>
              <a:rPr lang="en-IN" sz="1300" dirty="0" err="1">
                <a:latin typeface="Times" pitchFamily="2" charset="0"/>
                <a:sym typeface="+mn-ea"/>
              </a:rPr>
              <a:t>Debadatta</a:t>
            </a:r>
            <a:r>
              <a:rPr lang="en-IN" sz="1300" dirty="0">
                <a:latin typeface="Times" pitchFamily="2" charset="0"/>
                <a:sym typeface="+mn-ea"/>
              </a:rPr>
              <a:t> Sethi, </a:t>
            </a:r>
            <a:r>
              <a:rPr lang="en-IN" sz="1300" dirty="0" err="1">
                <a:latin typeface="Times" pitchFamily="2" charset="0"/>
                <a:sym typeface="+mn-ea"/>
              </a:rPr>
              <a:t>Dipaka</a:t>
            </a:r>
            <a:r>
              <a:rPr lang="en-IN" sz="1300" dirty="0">
                <a:latin typeface="Times" pitchFamily="2" charset="0"/>
                <a:sym typeface="+mn-ea"/>
              </a:rPr>
              <a:t> Ranjan </a:t>
            </a:r>
            <a:r>
              <a:rPr lang="en-IN" sz="1300" dirty="0" err="1">
                <a:latin typeface="Times" pitchFamily="2" charset="0"/>
                <a:sym typeface="+mn-ea"/>
              </a:rPr>
              <a:t>Sena</a:t>
            </a:r>
            <a:r>
              <a:rPr lang="en-IN" sz="1300" dirty="0">
                <a:latin typeface="Times" pitchFamily="2" charset="0"/>
                <a:sym typeface="+mn-ea"/>
              </a:rPr>
              <a:t>, Tek Bahadur Sapkota, Jagmohan Nayak, Sridhar Patra, </a:t>
            </a:r>
            <a:r>
              <a:rPr lang="en-IN" sz="1300" dirty="0" err="1">
                <a:latin typeface="Times" pitchFamily="2" charset="0"/>
                <a:sym typeface="+mn-ea"/>
              </a:rPr>
              <a:t>Chiter</a:t>
            </a:r>
            <a:r>
              <a:rPr lang="en-IN" sz="1300" dirty="0">
                <a:latin typeface="Times" pitchFamily="2" charset="0"/>
                <a:sym typeface="+mn-ea"/>
              </a:rPr>
              <a:t> Mal Parihar, Hari Sankar Nayak, “Untangling the effect of soil quality on rice productivity under a 16-years long-term fertilizer experiment using conditional random forest,” Computers and Electronics in Agriculture, vol-197,2022, PP. 1-10</a:t>
            </a:r>
          </a:p>
          <a:p>
            <a:pPr defTabSz="795655">
              <a:defRPr sz="1045"/>
            </a:pPr>
            <a:endParaRPr lang="en-IN" sz="1300" dirty="0">
              <a:latin typeface="Times" pitchFamily="2" charset="0"/>
            </a:endParaRPr>
          </a:p>
          <a:p>
            <a:pPr defTabSz="795655">
              <a:defRPr sz="1045"/>
            </a:pPr>
            <a:r>
              <a:rPr lang="en-IN" sz="1300" dirty="0">
                <a:latin typeface="Times" pitchFamily="2" charset="0"/>
                <a:sym typeface="+mn-ea"/>
              </a:rPr>
              <a:t>[18] </a:t>
            </a:r>
            <a:r>
              <a:rPr lang="en-IN" sz="1300" dirty="0" err="1">
                <a:latin typeface="Times" pitchFamily="2" charset="0"/>
                <a:sym typeface="+mn-ea"/>
              </a:rPr>
              <a:t>Rubby</a:t>
            </a:r>
            <a:r>
              <a:rPr lang="en-IN" sz="1300" dirty="0">
                <a:latin typeface="Times" pitchFamily="2" charset="0"/>
                <a:sym typeface="+mn-ea"/>
              </a:rPr>
              <a:t> </a:t>
            </a:r>
            <a:r>
              <a:rPr lang="en-IN" sz="1300" dirty="0" err="1">
                <a:latin typeface="Times" pitchFamily="2" charset="0"/>
                <a:sym typeface="+mn-ea"/>
              </a:rPr>
              <a:t>Aworka</a:t>
            </a:r>
            <a:r>
              <a:rPr lang="en-IN" sz="1300" dirty="0">
                <a:latin typeface="Times" pitchFamily="2" charset="0"/>
                <a:sym typeface="+mn-ea"/>
              </a:rPr>
              <a:t>, </a:t>
            </a:r>
            <a:r>
              <a:rPr lang="en-IN" sz="1300" dirty="0" err="1">
                <a:latin typeface="Times" pitchFamily="2" charset="0"/>
                <a:sym typeface="+mn-ea"/>
              </a:rPr>
              <a:t>Lontsi</a:t>
            </a:r>
            <a:r>
              <a:rPr lang="en-IN" sz="1300" dirty="0">
                <a:latin typeface="Times" pitchFamily="2" charset="0"/>
                <a:sym typeface="+mn-ea"/>
              </a:rPr>
              <a:t> </a:t>
            </a:r>
            <a:r>
              <a:rPr lang="en-IN" sz="1300" dirty="0" err="1">
                <a:latin typeface="Times" pitchFamily="2" charset="0"/>
                <a:sym typeface="+mn-ea"/>
              </a:rPr>
              <a:t>Saadio</a:t>
            </a:r>
            <a:r>
              <a:rPr lang="en-IN" sz="1300" dirty="0">
                <a:latin typeface="Times" pitchFamily="2" charset="0"/>
                <a:sym typeface="+mn-ea"/>
              </a:rPr>
              <a:t> Cedric, Wilfried Yves Hamilton </a:t>
            </a:r>
            <a:r>
              <a:rPr lang="en-IN" sz="1300" dirty="0" err="1">
                <a:latin typeface="Times" pitchFamily="2" charset="0"/>
                <a:sym typeface="+mn-ea"/>
              </a:rPr>
              <a:t>Adoni</a:t>
            </a:r>
            <a:r>
              <a:rPr lang="en-IN" sz="1300" dirty="0">
                <a:latin typeface="Times" pitchFamily="2" charset="0"/>
                <a:sym typeface="+mn-ea"/>
              </a:rPr>
              <a:t>, </a:t>
            </a:r>
            <a:r>
              <a:rPr lang="en-IN" sz="1300" dirty="0" err="1">
                <a:latin typeface="Times" pitchFamily="2" charset="0"/>
                <a:sym typeface="+mn-ea"/>
              </a:rPr>
              <a:t>Jérémie</a:t>
            </a:r>
            <a:r>
              <a:rPr lang="en-IN" sz="1300" dirty="0">
                <a:latin typeface="Times" pitchFamily="2" charset="0"/>
                <a:sym typeface="+mn-ea"/>
              </a:rPr>
              <a:t> </a:t>
            </a:r>
            <a:r>
              <a:rPr lang="en-IN" sz="1300" dirty="0" err="1">
                <a:latin typeface="Times" pitchFamily="2" charset="0"/>
                <a:sym typeface="+mn-ea"/>
              </a:rPr>
              <a:t>Thouakesseh</a:t>
            </a:r>
            <a:r>
              <a:rPr lang="en-IN" sz="1300" dirty="0">
                <a:latin typeface="Times" pitchFamily="2" charset="0"/>
                <a:sym typeface="+mn-ea"/>
              </a:rPr>
              <a:t> </a:t>
            </a:r>
            <a:r>
              <a:rPr lang="en-IN" sz="1300" dirty="0" err="1">
                <a:latin typeface="Times" pitchFamily="2" charset="0"/>
                <a:sym typeface="+mn-ea"/>
              </a:rPr>
              <a:t>Zoueu</a:t>
            </a:r>
            <a:r>
              <a:rPr lang="en-IN" sz="1300" dirty="0">
                <a:latin typeface="Times" pitchFamily="2" charset="0"/>
                <a:sym typeface="+mn-ea"/>
              </a:rPr>
              <a:t>, Franck </a:t>
            </a:r>
            <a:r>
              <a:rPr lang="en-IN" sz="1300" dirty="0" err="1">
                <a:latin typeface="Times" pitchFamily="2" charset="0"/>
                <a:sym typeface="+mn-ea"/>
              </a:rPr>
              <a:t>Kalala</a:t>
            </a:r>
            <a:r>
              <a:rPr lang="en-IN" sz="1300" dirty="0">
                <a:latin typeface="Times" pitchFamily="2" charset="0"/>
                <a:sym typeface="+mn-ea"/>
              </a:rPr>
              <a:t> Mutombo, Charles </a:t>
            </a:r>
            <a:r>
              <a:rPr lang="en-IN" sz="1300" dirty="0" err="1">
                <a:latin typeface="Times" pitchFamily="2" charset="0"/>
                <a:sym typeface="+mn-ea"/>
              </a:rPr>
              <a:t>Lebon</a:t>
            </a:r>
            <a:r>
              <a:rPr lang="en-IN" sz="1300" dirty="0">
                <a:latin typeface="Times" pitchFamily="2" charset="0"/>
                <a:sym typeface="+mn-ea"/>
              </a:rPr>
              <a:t> </a:t>
            </a:r>
            <a:r>
              <a:rPr lang="en-IN" sz="1300" dirty="0" err="1">
                <a:latin typeface="Times" pitchFamily="2" charset="0"/>
                <a:sym typeface="+mn-ea"/>
              </a:rPr>
              <a:t>Mberi</a:t>
            </a:r>
            <a:r>
              <a:rPr lang="en-IN" sz="1300" dirty="0">
                <a:latin typeface="Times" pitchFamily="2" charset="0"/>
                <a:sym typeface="+mn-ea"/>
              </a:rPr>
              <a:t> </a:t>
            </a:r>
            <a:r>
              <a:rPr lang="en-IN" sz="1300" dirty="0" err="1">
                <a:latin typeface="Times" pitchFamily="2" charset="0"/>
                <a:sym typeface="+mn-ea"/>
              </a:rPr>
              <a:t>Kimpolo</a:t>
            </a:r>
            <a:r>
              <a:rPr lang="en-IN" sz="1300" dirty="0">
                <a:latin typeface="Times" pitchFamily="2" charset="0"/>
                <a:sym typeface="+mn-ea"/>
              </a:rPr>
              <a:t>, Tarik </a:t>
            </a:r>
            <a:r>
              <a:rPr lang="en-IN" sz="1300" dirty="0" err="1">
                <a:latin typeface="Times" pitchFamily="2" charset="0"/>
                <a:sym typeface="+mn-ea"/>
              </a:rPr>
              <a:t>Nahhal</a:t>
            </a:r>
            <a:r>
              <a:rPr lang="en-IN" sz="1300" dirty="0">
                <a:latin typeface="Times" pitchFamily="2" charset="0"/>
                <a:sym typeface="+mn-ea"/>
              </a:rPr>
              <a:t>, </a:t>
            </a:r>
            <a:r>
              <a:rPr lang="en-IN" sz="1300" dirty="0" err="1">
                <a:latin typeface="Times" pitchFamily="2" charset="0"/>
                <a:sym typeface="+mn-ea"/>
              </a:rPr>
              <a:t>Moez</a:t>
            </a:r>
            <a:r>
              <a:rPr lang="en-IN" sz="1300" dirty="0">
                <a:latin typeface="Times" pitchFamily="2" charset="0"/>
                <a:sym typeface="+mn-ea"/>
              </a:rPr>
              <a:t> </a:t>
            </a:r>
            <a:r>
              <a:rPr lang="en-IN" sz="1300" dirty="0" err="1">
                <a:latin typeface="Times" pitchFamily="2" charset="0"/>
                <a:sym typeface="+mn-ea"/>
              </a:rPr>
              <a:t>Krichen</a:t>
            </a:r>
            <a:r>
              <a:rPr lang="en-IN" sz="1300" dirty="0">
                <a:latin typeface="Times" pitchFamily="2" charset="0"/>
                <a:sym typeface="+mn-ea"/>
              </a:rPr>
              <a:t>, “Agricultural decision system based on advanced machine learning models for yield prediction: Case of East African countries,” Smart Agricultural Technology, vol-3, 2022, PP. 1-9</a:t>
            </a:r>
          </a:p>
          <a:p>
            <a:pPr defTabSz="795655">
              <a:defRPr sz="1045"/>
            </a:pPr>
            <a:endParaRPr lang="en-IN" sz="1300" dirty="0">
              <a:latin typeface="Times" pitchFamily="2" charset="0"/>
            </a:endParaRPr>
          </a:p>
          <a:p>
            <a:pPr defTabSz="795655">
              <a:defRPr sz="1045"/>
            </a:pPr>
            <a:r>
              <a:rPr lang="en-IN" sz="1300" dirty="0">
                <a:latin typeface="Times" pitchFamily="2" charset="0"/>
                <a:sym typeface="+mn-ea"/>
              </a:rPr>
              <a:t>[19] Senthil Kumar Swami </a:t>
            </a:r>
            <a:r>
              <a:rPr lang="en-IN" sz="1300" dirty="0" err="1">
                <a:latin typeface="Times" pitchFamily="2" charset="0"/>
                <a:sym typeface="+mn-ea"/>
              </a:rPr>
              <a:t>Durai</a:t>
            </a:r>
            <a:r>
              <a:rPr lang="en-IN" sz="1300" dirty="0">
                <a:latin typeface="Times" pitchFamily="2" charset="0"/>
                <a:sym typeface="+mn-ea"/>
              </a:rPr>
              <a:t>, Mary </a:t>
            </a:r>
            <a:r>
              <a:rPr lang="en-IN" sz="1300" dirty="0" err="1">
                <a:latin typeface="Times" pitchFamily="2" charset="0"/>
                <a:sym typeface="+mn-ea"/>
              </a:rPr>
              <a:t>Divya</a:t>
            </a:r>
            <a:r>
              <a:rPr lang="en-IN" sz="1300" dirty="0">
                <a:latin typeface="Times" pitchFamily="2" charset="0"/>
                <a:sym typeface="+mn-ea"/>
              </a:rPr>
              <a:t> </a:t>
            </a:r>
            <a:r>
              <a:rPr lang="en-IN" sz="1300" dirty="0" err="1">
                <a:latin typeface="Times" pitchFamily="2" charset="0"/>
                <a:sym typeface="+mn-ea"/>
              </a:rPr>
              <a:t>Shamili</a:t>
            </a:r>
            <a:r>
              <a:rPr lang="en-IN" sz="1300" dirty="0">
                <a:latin typeface="Times" pitchFamily="2" charset="0"/>
                <a:sym typeface="+mn-ea"/>
              </a:rPr>
              <a:t>, “Smart farming using Machine Learning and Deep Learning techniques,”  Decision Analytics Journal, vol-2, 2022, PP. 1-30</a:t>
            </a:r>
          </a:p>
          <a:p>
            <a:pPr defTabSz="795655">
              <a:defRPr sz="1045"/>
            </a:pPr>
            <a:endParaRPr lang="en-IN" sz="1300" dirty="0">
              <a:latin typeface="Times" pitchFamily="2" charset="0"/>
              <a:sym typeface="+mn-ea"/>
            </a:endParaRPr>
          </a:p>
          <a:p>
            <a:pPr defTabSz="795655">
              <a:defRPr sz="1045"/>
            </a:pPr>
            <a:r>
              <a:rPr lang="en-IN" sz="1300" dirty="0">
                <a:latin typeface="Times" pitchFamily="2" charset="0"/>
                <a:sym typeface="+mn-ea"/>
              </a:rPr>
              <a:t>[20] M.S. </a:t>
            </a:r>
            <a:r>
              <a:rPr lang="en-IN" sz="1300" dirty="0" err="1">
                <a:latin typeface="Times" pitchFamily="2" charset="0"/>
                <a:sym typeface="+mn-ea"/>
              </a:rPr>
              <a:t>Suchithra</a:t>
            </a:r>
            <a:r>
              <a:rPr lang="en-IN" sz="1300" dirty="0">
                <a:latin typeface="Times" pitchFamily="2" charset="0"/>
                <a:sym typeface="+mn-ea"/>
              </a:rPr>
              <a:t>, Maya L. Pai, “Improving the prediction accuracy of soil nutrient classification by optimizing extreme learning machine parameters,”  Information Processing in Agriculture, vol-7, 2022, PP. 1-11</a:t>
            </a:r>
            <a:endParaRPr lang="en-IN" sz="1300" dirty="0">
              <a:latin typeface="Times" pitchFamily="2" charset="0"/>
            </a:endParaRPr>
          </a:p>
          <a:p>
            <a:pPr defTabSz="795655">
              <a:defRPr sz="1045"/>
            </a:pPr>
            <a:endParaRPr lang="en-IN" sz="1300" dirty="0">
              <a:latin typeface="Times" pitchFamily="2" charset="0"/>
              <a:sym typeface="+mn-ea"/>
            </a:endParaRPr>
          </a:p>
          <a:p>
            <a:pPr defTabSz="795655">
              <a:defRPr sz="1045"/>
            </a:pPr>
            <a:endParaRPr lang="en-US" sz="1300" dirty="0"/>
          </a:p>
          <a:p>
            <a:pPr defTabSz="795655">
              <a:defRPr sz="1045"/>
            </a:pPr>
            <a:endParaRPr lang="en-US" sz="1300" dirty="0"/>
          </a:p>
        </p:txBody>
      </p:sp>
      <p:pic>
        <p:nvPicPr>
          <p:cNvPr id="7" name="Picture 6" descr="D:\Documents and Settings\user\My Documents\GHRCE logos\Changed Logo\GHRCE, Nagpur Logo .png"/>
          <p:cNvPicPr/>
          <p:nvPr/>
        </p:nvPicPr>
        <p:blipFill>
          <a:blip r:embed="rId3"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6840378" y="0"/>
            <a:ext cx="2062163" cy="819150"/>
          </a:xfrm>
          <a:prstGeom prst="rect">
            <a:avLst/>
          </a:prstGeom>
          <a:noFill/>
          <a:ln>
            <a:noFill/>
          </a:ln>
        </p:spPr>
      </p:pic>
      <p:pic>
        <p:nvPicPr>
          <p:cNvPr id="5" name="Google Shape;75;p15"/>
          <p:cNvPicPr preferRelativeResize="0"/>
          <p:nvPr/>
        </p:nvPicPr>
        <p:blipFill rotWithShape="1">
          <a:blip r:embed="rId4">
            <a:alphaModFix/>
          </a:blip>
          <a:srcRect/>
          <a:stretch/>
        </p:blipFill>
        <p:spPr>
          <a:xfrm>
            <a:off x="0" y="-68525"/>
            <a:ext cx="715125" cy="5212027"/>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0" y="0"/>
            <a:ext cx="9144000" cy="513986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800" dirty="0" smtClean="0"/>
              <a:t>[19] Khan, </a:t>
            </a:r>
            <a:r>
              <a:rPr lang="en-US" sz="800" dirty="0" err="1" smtClean="0"/>
              <a:t>Atiya</a:t>
            </a:r>
            <a:r>
              <a:rPr lang="en-US" sz="800" dirty="0" smtClean="0"/>
              <a:t>; </a:t>
            </a:r>
            <a:r>
              <a:rPr lang="en-US" sz="800" dirty="0" err="1" smtClean="0"/>
              <a:t>Vibhute</a:t>
            </a:r>
            <a:r>
              <a:rPr lang="en-US" sz="800" dirty="0" smtClean="0"/>
              <a:t>, </a:t>
            </a:r>
            <a:r>
              <a:rPr lang="en-US" sz="800" dirty="0" err="1" smtClean="0"/>
              <a:t>Amol</a:t>
            </a:r>
            <a:r>
              <a:rPr lang="en-US" sz="800" dirty="0" smtClean="0"/>
              <a:t> D.; Mali, Shankar; </a:t>
            </a:r>
            <a:r>
              <a:rPr lang="en-US" sz="800" dirty="0" err="1" smtClean="0"/>
              <a:t>Patil</a:t>
            </a:r>
            <a:r>
              <a:rPr lang="en-US" sz="800" dirty="0" smtClean="0"/>
              <a:t>, C. H.,” A systematic review on </a:t>
            </a:r>
            <a:r>
              <a:rPr lang="en-US" sz="800" dirty="0" err="1" smtClean="0"/>
              <a:t>hyperspectral</a:t>
            </a:r>
            <a:r>
              <a:rPr lang="en-US" sz="800" dirty="0" smtClean="0"/>
              <a:t> imaging technology with a machine and deep learning methodology for agricultural applications” ECOLOGICAL INFORMATICS, JUL 2022</a:t>
            </a:r>
          </a:p>
          <a:p>
            <a:r>
              <a:rPr lang="en-IN" sz="800" dirty="0" smtClean="0"/>
              <a:t> </a:t>
            </a:r>
            <a:endParaRPr lang="en-US" sz="800" dirty="0" smtClean="0"/>
          </a:p>
          <a:p>
            <a:r>
              <a:rPr lang="en-IN" sz="800" dirty="0" smtClean="0"/>
              <a:t>[20] </a:t>
            </a:r>
            <a:r>
              <a:rPr lang="en-IN" sz="800" dirty="0" err="1" smtClean="0"/>
              <a:t>Khaire</a:t>
            </a:r>
            <a:r>
              <a:rPr lang="en-IN" sz="800" dirty="0" smtClean="0"/>
              <a:t>, </a:t>
            </a:r>
            <a:r>
              <a:rPr lang="en-IN" sz="800" dirty="0" err="1" smtClean="0"/>
              <a:t>Utkarsh</a:t>
            </a:r>
            <a:r>
              <a:rPr lang="en-IN" sz="800" dirty="0" smtClean="0"/>
              <a:t> </a:t>
            </a:r>
            <a:r>
              <a:rPr lang="en-IN" sz="800" dirty="0" err="1" smtClean="0"/>
              <a:t>Mahadeo</a:t>
            </a:r>
            <a:r>
              <a:rPr lang="en-IN" sz="800" dirty="0" smtClean="0"/>
              <a:t>; </a:t>
            </a:r>
            <a:r>
              <a:rPr lang="en-IN" sz="800" dirty="0" err="1" smtClean="0"/>
              <a:t>Dhanalakshmi</a:t>
            </a:r>
            <a:r>
              <a:rPr lang="en-IN" sz="800" dirty="0" smtClean="0"/>
              <a:t>, R.,” Stability Investigation of Improved Whale Optimization Algorithm in the Process of Feature Selection”, IETE TECHNICAL REVIEW, MAR 4 2022</a:t>
            </a:r>
            <a:endParaRPr lang="en-US" sz="800" dirty="0" smtClean="0"/>
          </a:p>
          <a:p>
            <a:r>
              <a:rPr lang="en-IN" sz="800" dirty="0" smtClean="0"/>
              <a:t> </a:t>
            </a:r>
            <a:endParaRPr lang="en-US" sz="800" dirty="0" smtClean="0"/>
          </a:p>
          <a:p>
            <a:r>
              <a:rPr lang="en-IN" sz="800" dirty="0" smtClean="0"/>
              <a:t>[21] </a:t>
            </a:r>
            <a:r>
              <a:rPr lang="en-IN" sz="800" dirty="0" err="1" smtClean="0"/>
              <a:t>Raut</a:t>
            </a:r>
            <a:r>
              <a:rPr lang="en-IN" sz="800" dirty="0" smtClean="0"/>
              <a:t>, </a:t>
            </a:r>
            <a:r>
              <a:rPr lang="en-IN" sz="800" dirty="0" err="1" smtClean="0"/>
              <a:t>Ekta</a:t>
            </a:r>
            <a:r>
              <a:rPr lang="en-IN" sz="800" dirty="0" smtClean="0"/>
              <a:t> R.; </a:t>
            </a:r>
            <a:r>
              <a:rPr lang="en-IN" sz="800" dirty="0" err="1" smtClean="0"/>
              <a:t>Bedmohata</a:t>
            </a:r>
            <a:r>
              <a:rPr lang="en-IN" sz="800" dirty="0" smtClean="0"/>
              <a:t> (</a:t>
            </a:r>
            <a:r>
              <a:rPr lang="en-IN" sz="800" dirty="0" err="1" smtClean="0"/>
              <a:t>Thakur</a:t>
            </a:r>
            <a:r>
              <a:rPr lang="en-IN" sz="800" dirty="0" smtClean="0"/>
              <a:t>), </a:t>
            </a:r>
            <a:r>
              <a:rPr lang="en-IN" sz="800" dirty="0" err="1" smtClean="0"/>
              <a:t>Monita</a:t>
            </a:r>
            <a:r>
              <a:rPr lang="en-IN" sz="800" dirty="0" smtClean="0"/>
              <a:t> A.; </a:t>
            </a:r>
            <a:r>
              <a:rPr lang="en-IN" sz="800" dirty="0" err="1" smtClean="0"/>
              <a:t>Chaudhari</a:t>
            </a:r>
            <a:r>
              <a:rPr lang="en-IN" sz="800" dirty="0" smtClean="0"/>
              <a:t>, </a:t>
            </a:r>
            <a:r>
              <a:rPr lang="en-IN" sz="800" dirty="0" err="1" smtClean="0"/>
              <a:t>Archana</a:t>
            </a:r>
            <a:r>
              <a:rPr lang="en-IN" sz="800" dirty="0" smtClean="0"/>
              <a:t> R.” Comparative study of preparation and characterization of activated carbon obtained from sugarcane </a:t>
            </a:r>
            <a:r>
              <a:rPr lang="en-IN" sz="800" dirty="0" err="1" smtClean="0"/>
              <a:t>bagasse</a:t>
            </a:r>
            <a:r>
              <a:rPr lang="en-IN" sz="800" dirty="0" smtClean="0"/>
              <a:t> and rice husk by using H3PO4 and ZnCl2”, MATERIALS TODAY-PROCEEDINGS,2022</a:t>
            </a:r>
            <a:endParaRPr lang="en-US" sz="800" dirty="0" smtClean="0"/>
          </a:p>
          <a:p>
            <a:r>
              <a:rPr lang="en-IN" sz="800" dirty="0" smtClean="0"/>
              <a:t> </a:t>
            </a:r>
            <a:endParaRPr lang="en-US" sz="800" dirty="0" smtClean="0"/>
          </a:p>
          <a:p>
            <a:r>
              <a:rPr lang="en-IN" sz="800" dirty="0" smtClean="0"/>
              <a:t>[22] </a:t>
            </a:r>
            <a:r>
              <a:rPr lang="en-IN" sz="800" dirty="0" err="1" smtClean="0"/>
              <a:t>Golait</a:t>
            </a:r>
            <a:r>
              <a:rPr lang="en-IN" sz="800" dirty="0" smtClean="0"/>
              <a:t>, </a:t>
            </a:r>
            <a:r>
              <a:rPr lang="en-IN" sz="800" dirty="0" err="1" smtClean="0"/>
              <a:t>Manohar</a:t>
            </a:r>
            <a:r>
              <a:rPr lang="en-IN" sz="800" dirty="0" smtClean="0"/>
              <a:t>; </a:t>
            </a:r>
            <a:r>
              <a:rPr lang="en-IN" sz="800" dirty="0" err="1" smtClean="0"/>
              <a:t>Yadav</a:t>
            </a:r>
            <a:r>
              <a:rPr lang="en-IN" sz="800" dirty="0" smtClean="0"/>
              <a:t>, Manish </a:t>
            </a:r>
            <a:r>
              <a:rPr lang="en-IN" sz="800" dirty="0" err="1" smtClean="0"/>
              <a:t>Varun</a:t>
            </a:r>
            <a:r>
              <a:rPr lang="en-IN" sz="800" dirty="0" smtClean="0"/>
              <a:t>; </a:t>
            </a:r>
            <a:r>
              <a:rPr lang="en-IN" sz="800" dirty="0" err="1" smtClean="0"/>
              <a:t>Patil</a:t>
            </a:r>
            <a:r>
              <a:rPr lang="en-IN" sz="800" dirty="0" smtClean="0"/>
              <a:t>, </a:t>
            </a:r>
            <a:r>
              <a:rPr lang="en-IN" sz="800" dirty="0" err="1" smtClean="0"/>
              <a:t>Balasaheb</a:t>
            </a:r>
            <a:r>
              <a:rPr lang="en-IN" sz="800" dirty="0" smtClean="0"/>
              <a:t> H.; </a:t>
            </a:r>
            <a:r>
              <a:rPr lang="en-IN" sz="800" dirty="0" err="1" smtClean="0"/>
              <a:t>Baudha</a:t>
            </a:r>
            <a:r>
              <a:rPr lang="en-IN" sz="800" dirty="0" smtClean="0"/>
              <a:t>, </a:t>
            </a:r>
            <a:r>
              <a:rPr lang="en-IN" sz="800" dirty="0" err="1" smtClean="0"/>
              <a:t>Sudeep</a:t>
            </a:r>
            <a:r>
              <a:rPr lang="en-IN" sz="800" dirty="0" smtClean="0"/>
              <a:t>; </a:t>
            </a:r>
            <a:r>
              <a:rPr lang="en-IN" sz="800" dirty="0" err="1" smtClean="0"/>
              <a:t>Bramhane</a:t>
            </a:r>
            <a:r>
              <a:rPr lang="en-IN" sz="800" dirty="0" smtClean="0"/>
              <a:t>, </a:t>
            </a:r>
            <a:r>
              <a:rPr lang="en-IN" sz="800" dirty="0" err="1" smtClean="0"/>
              <a:t>Lokesh</a:t>
            </a:r>
            <a:r>
              <a:rPr lang="en-IN" sz="800" dirty="0" smtClean="0"/>
              <a:t> Kumar,” </a:t>
            </a:r>
            <a:r>
              <a:rPr lang="en-IN" sz="800" dirty="0" err="1" smtClean="0"/>
              <a:t>Golait</a:t>
            </a:r>
            <a:r>
              <a:rPr lang="en-IN" sz="800" dirty="0" smtClean="0"/>
              <a:t>, </a:t>
            </a:r>
            <a:r>
              <a:rPr lang="en-IN" sz="800" dirty="0" err="1" smtClean="0"/>
              <a:t>Manohar</a:t>
            </a:r>
            <a:r>
              <a:rPr lang="en-IN" sz="800" dirty="0" smtClean="0"/>
              <a:t>; </a:t>
            </a:r>
            <a:r>
              <a:rPr lang="en-IN" sz="800" dirty="0" err="1" smtClean="0"/>
              <a:t>Yadav</a:t>
            </a:r>
            <a:r>
              <a:rPr lang="en-IN" sz="800" dirty="0" smtClean="0"/>
              <a:t>, Manish </a:t>
            </a:r>
            <a:r>
              <a:rPr lang="en-IN" sz="800" dirty="0" err="1" smtClean="0"/>
              <a:t>Varun</a:t>
            </a:r>
            <a:r>
              <a:rPr lang="en-IN" sz="800" dirty="0" smtClean="0"/>
              <a:t>; </a:t>
            </a:r>
            <a:r>
              <a:rPr lang="en-IN" sz="800" dirty="0" err="1" smtClean="0"/>
              <a:t>Patil</a:t>
            </a:r>
            <a:r>
              <a:rPr lang="en-IN" sz="800" dirty="0" smtClean="0"/>
              <a:t>, </a:t>
            </a:r>
            <a:r>
              <a:rPr lang="en-IN" sz="800" dirty="0" err="1" smtClean="0"/>
              <a:t>Balasaheb</a:t>
            </a:r>
            <a:r>
              <a:rPr lang="en-IN" sz="800" dirty="0" smtClean="0"/>
              <a:t> H.; </a:t>
            </a:r>
            <a:r>
              <a:rPr lang="en-IN" sz="800" dirty="0" err="1" smtClean="0"/>
              <a:t>Baudha</a:t>
            </a:r>
            <a:r>
              <a:rPr lang="en-IN" sz="800" dirty="0" smtClean="0"/>
              <a:t>, </a:t>
            </a:r>
            <a:r>
              <a:rPr lang="en-IN" sz="800" dirty="0" err="1" smtClean="0"/>
              <a:t>Sudeep</a:t>
            </a:r>
            <a:r>
              <a:rPr lang="en-IN" sz="800" dirty="0" smtClean="0"/>
              <a:t>; </a:t>
            </a:r>
            <a:r>
              <a:rPr lang="en-IN" sz="800" dirty="0" err="1" smtClean="0"/>
              <a:t>Bramhane</a:t>
            </a:r>
            <a:r>
              <a:rPr lang="en-IN" sz="800" dirty="0" smtClean="0"/>
              <a:t>, </a:t>
            </a:r>
            <a:r>
              <a:rPr lang="en-IN" sz="800" dirty="0" err="1" smtClean="0"/>
              <a:t>Lokesh</a:t>
            </a:r>
            <a:r>
              <a:rPr lang="en-IN" sz="800" dirty="0" smtClean="0"/>
              <a:t> Kumar”, INTERNATIONAL JOURNAL OF MICROWAVE AND WIRELESS TECHNOLOGIES, OCT 2022</a:t>
            </a:r>
            <a:endParaRPr lang="en-US" sz="800" dirty="0" smtClean="0"/>
          </a:p>
          <a:p>
            <a:r>
              <a:rPr lang="en-IN" sz="800" dirty="0" smtClean="0"/>
              <a:t> </a:t>
            </a:r>
            <a:endParaRPr lang="en-US" sz="800" dirty="0" smtClean="0"/>
          </a:p>
          <a:p>
            <a:r>
              <a:rPr lang="en-IN" sz="800" dirty="0" smtClean="0"/>
              <a:t>[23] </a:t>
            </a:r>
            <a:r>
              <a:rPr lang="en-IN" sz="800" dirty="0" err="1" smtClean="0"/>
              <a:t>Bramhane</a:t>
            </a:r>
            <a:r>
              <a:rPr lang="en-IN" sz="800" dirty="0" smtClean="0"/>
              <a:t>, </a:t>
            </a:r>
            <a:r>
              <a:rPr lang="en-IN" sz="800" dirty="0" err="1" smtClean="0"/>
              <a:t>Lokesh</a:t>
            </a:r>
            <a:r>
              <a:rPr lang="en-IN" sz="800" dirty="0" smtClean="0"/>
              <a:t>; </a:t>
            </a:r>
            <a:r>
              <a:rPr lang="en-IN" sz="800" dirty="0" err="1" smtClean="0"/>
              <a:t>Salankar</a:t>
            </a:r>
            <a:r>
              <a:rPr lang="en-IN" sz="800" dirty="0" smtClean="0"/>
              <a:t>, Suresh; </a:t>
            </a:r>
            <a:r>
              <a:rPr lang="en-IN" sz="800" dirty="0" err="1" smtClean="0"/>
              <a:t>Gaikwad</a:t>
            </a:r>
            <a:r>
              <a:rPr lang="en-IN" sz="800" dirty="0" smtClean="0"/>
              <a:t>, </a:t>
            </a:r>
            <a:r>
              <a:rPr lang="en-IN" sz="800" dirty="0" err="1" smtClean="0"/>
              <a:t>Mahendra</a:t>
            </a:r>
            <a:r>
              <a:rPr lang="en-IN" sz="800" dirty="0" smtClean="0"/>
              <a:t>; </a:t>
            </a:r>
            <a:r>
              <a:rPr lang="en-IN" sz="800" dirty="0" err="1" smtClean="0"/>
              <a:t>Panchore</a:t>
            </a:r>
            <a:r>
              <a:rPr lang="en-IN" sz="800" dirty="0" smtClean="0"/>
              <a:t>, </a:t>
            </a:r>
            <a:r>
              <a:rPr lang="en-IN" sz="800" dirty="0" err="1" smtClean="0"/>
              <a:t>Meena</a:t>
            </a:r>
            <a:r>
              <a:rPr lang="en-IN" sz="800" dirty="0" smtClean="0"/>
              <a:t>,” Impact of Work Function Engineering in Charge Plasma Based Bipolar Devices”, SILICON,</a:t>
            </a:r>
            <a:r>
              <a:rPr lang="en-US" sz="800" dirty="0" smtClean="0"/>
              <a:t>JUN 2022</a:t>
            </a:r>
          </a:p>
          <a:p>
            <a:r>
              <a:rPr lang="en-US" sz="800" dirty="0" smtClean="0"/>
              <a:t> </a:t>
            </a:r>
          </a:p>
          <a:p>
            <a:r>
              <a:rPr lang="en-US" sz="800" dirty="0" smtClean="0"/>
              <a:t> </a:t>
            </a:r>
          </a:p>
          <a:p>
            <a:r>
              <a:rPr lang="en-US" sz="800" dirty="0" smtClean="0"/>
              <a:t>[24] Kumar, </a:t>
            </a:r>
            <a:r>
              <a:rPr lang="en-US" sz="800" dirty="0" err="1" smtClean="0"/>
              <a:t>Rakesh</a:t>
            </a:r>
            <a:r>
              <a:rPr lang="en-US" sz="800" dirty="0" smtClean="0"/>
              <a:t>; </a:t>
            </a:r>
            <a:r>
              <a:rPr lang="en-US" sz="800" dirty="0" err="1" smtClean="0"/>
              <a:t>Panchore</a:t>
            </a:r>
            <a:r>
              <a:rPr lang="en-US" sz="800" dirty="0" smtClean="0"/>
              <a:t>, </a:t>
            </a:r>
            <a:r>
              <a:rPr lang="en-US" sz="800" dirty="0" err="1" smtClean="0"/>
              <a:t>Meena</a:t>
            </a:r>
            <a:r>
              <a:rPr lang="en-US" sz="800" dirty="0" smtClean="0"/>
              <a:t>; </a:t>
            </a:r>
            <a:r>
              <a:rPr lang="en-US" sz="800" dirty="0" err="1" smtClean="0"/>
              <a:t>Bramhane</a:t>
            </a:r>
            <a:r>
              <a:rPr lang="en-US" sz="800" dirty="0" smtClean="0"/>
              <a:t>, </a:t>
            </a:r>
            <a:r>
              <a:rPr lang="en-US" sz="800" dirty="0" err="1" smtClean="0"/>
              <a:t>Lokesh</a:t>
            </a:r>
            <a:r>
              <a:rPr lang="en-US" sz="800" dirty="0" smtClean="0"/>
              <a:t>; Singh, </a:t>
            </a:r>
            <a:r>
              <a:rPr lang="en-US" sz="800" dirty="0" err="1" smtClean="0"/>
              <a:t>Jawar</a:t>
            </a:r>
            <a:r>
              <a:rPr lang="en-US" sz="800" dirty="0" smtClean="0"/>
              <a:t>” Comparative Performance and Reliability Analysis of Doping and Junction Free Devices with High-kappa/Vacuum Gate Dielectric”, SILICON,JUN2022</a:t>
            </a:r>
          </a:p>
          <a:p>
            <a:r>
              <a:rPr lang="en-US" sz="800" dirty="0" smtClean="0"/>
              <a:t> </a:t>
            </a:r>
          </a:p>
          <a:p>
            <a:r>
              <a:rPr lang="en-US" sz="800" dirty="0" smtClean="0"/>
              <a:t>[25]</a:t>
            </a:r>
            <a:r>
              <a:rPr lang="en-US" sz="800" dirty="0" err="1" smtClean="0"/>
              <a:t>Adjei</a:t>
            </a:r>
            <a:r>
              <a:rPr lang="en-US" sz="800" dirty="0" smtClean="0"/>
              <a:t>, Seth A.; Baker, Ryan S.; </a:t>
            </a:r>
            <a:r>
              <a:rPr lang="en-US" sz="800" dirty="0" err="1" smtClean="0"/>
              <a:t>Bahel</a:t>
            </a:r>
            <a:r>
              <a:rPr lang="en-US" sz="800" dirty="0" smtClean="0"/>
              <a:t>, </a:t>
            </a:r>
            <a:r>
              <a:rPr lang="en-US" sz="800" dirty="0" err="1" smtClean="0"/>
              <a:t>Vedant</a:t>
            </a:r>
            <a:r>
              <a:rPr lang="en-US" sz="800" dirty="0" smtClean="0"/>
              <a:t>,” Seven-Year Longitudinal Implications of Wheel Spinning and Productive Persistence”, ARTIFICIAL INTELLIGENCE IN EDUCATION (AIED 2021), PT I,2021</a:t>
            </a:r>
          </a:p>
          <a:p>
            <a:r>
              <a:rPr lang="en-US" sz="800" dirty="0" smtClean="0"/>
              <a:t> </a:t>
            </a:r>
          </a:p>
          <a:p>
            <a:r>
              <a:rPr lang="en-US" sz="800" dirty="0" smtClean="0"/>
              <a:t>[26] </a:t>
            </a:r>
            <a:r>
              <a:rPr lang="en-US" sz="800" dirty="0" err="1" smtClean="0"/>
              <a:t>Iwendi</a:t>
            </a:r>
            <a:r>
              <a:rPr lang="en-US" sz="800" dirty="0" smtClean="0"/>
              <a:t>, Celestine; </a:t>
            </a:r>
            <a:r>
              <a:rPr lang="en-US" sz="800" dirty="0" err="1" smtClean="0"/>
              <a:t>Bashir</a:t>
            </a:r>
            <a:r>
              <a:rPr lang="en-US" sz="800" dirty="0" smtClean="0"/>
              <a:t>, Ali </a:t>
            </a:r>
            <a:r>
              <a:rPr lang="en-US" sz="800" dirty="0" err="1" smtClean="0"/>
              <a:t>Kashif</a:t>
            </a:r>
            <a:r>
              <a:rPr lang="en-US" sz="800" dirty="0" smtClean="0"/>
              <a:t>; </a:t>
            </a:r>
            <a:r>
              <a:rPr lang="en-US" sz="800" dirty="0" err="1" smtClean="0"/>
              <a:t>Peshkar</a:t>
            </a:r>
            <a:r>
              <a:rPr lang="en-US" sz="800" dirty="0" smtClean="0"/>
              <a:t>, </a:t>
            </a:r>
            <a:r>
              <a:rPr lang="en-US" sz="800" dirty="0" err="1" smtClean="0"/>
              <a:t>Atharva</a:t>
            </a:r>
            <a:r>
              <a:rPr lang="en-US" sz="800" dirty="0" smtClean="0"/>
              <a:t>; </a:t>
            </a:r>
            <a:r>
              <a:rPr lang="en-US" sz="800" dirty="0" err="1" smtClean="0"/>
              <a:t>Sujatha</a:t>
            </a:r>
            <a:r>
              <a:rPr lang="en-US" sz="800" dirty="0" smtClean="0"/>
              <a:t>, R.; </a:t>
            </a:r>
            <a:r>
              <a:rPr lang="en-US" sz="800" dirty="0" err="1" smtClean="0"/>
              <a:t>Chatterjee</a:t>
            </a:r>
            <a:r>
              <a:rPr lang="en-US" sz="800" dirty="0" smtClean="0"/>
              <a:t>, </a:t>
            </a:r>
            <a:r>
              <a:rPr lang="en-US" sz="800" dirty="0" err="1" smtClean="0"/>
              <a:t>Jyotir</a:t>
            </a:r>
            <a:r>
              <a:rPr lang="en-US" sz="800" dirty="0" smtClean="0"/>
              <a:t> Moy; </a:t>
            </a:r>
            <a:r>
              <a:rPr lang="en-US" sz="800" dirty="0" err="1" smtClean="0"/>
              <a:t>Pasupuleti</a:t>
            </a:r>
            <a:r>
              <a:rPr lang="en-US" sz="800" dirty="0" smtClean="0"/>
              <a:t>, </a:t>
            </a:r>
            <a:r>
              <a:rPr lang="en-US" sz="800" dirty="0" err="1" smtClean="0"/>
              <a:t>Swetha</a:t>
            </a:r>
            <a:r>
              <a:rPr lang="en-US" sz="800" dirty="0" smtClean="0"/>
              <a:t>; </a:t>
            </a:r>
            <a:r>
              <a:rPr lang="en-US" sz="800" dirty="0" err="1" smtClean="0"/>
              <a:t>Mishra</a:t>
            </a:r>
            <a:r>
              <a:rPr lang="en-US" sz="800" dirty="0" smtClean="0"/>
              <a:t>, </a:t>
            </a:r>
            <a:r>
              <a:rPr lang="en-US" sz="800" dirty="0" err="1" smtClean="0"/>
              <a:t>Rishita</a:t>
            </a:r>
            <a:r>
              <a:rPr lang="en-US" sz="800" dirty="0" smtClean="0"/>
              <a:t>; </a:t>
            </a:r>
            <a:r>
              <a:rPr lang="en-US" sz="800" dirty="0" err="1" smtClean="0"/>
              <a:t>Pillai</a:t>
            </a:r>
            <a:r>
              <a:rPr lang="en-US" sz="800" dirty="0" smtClean="0"/>
              <a:t>, Sofia; Jo, </a:t>
            </a:r>
            <a:r>
              <a:rPr lang="en-US" sz="800" dirty="0" err="1" smtClean="0"/>
              <a:t>Ohyun</a:t>
            </a:r>
            <a:r>
              <a:rPr lang="en-US" sz="800" dirty="0" smtClean="0"/>
              <a:t>,” COVID-19 Patient Health Prediction Using Boosted Random Forest Algorithm”, FRONTIERS IN PUBLIC HEALTH, JUL 3 2020</a:t>
            </a:r>
          </a:p>
          <a:p>
            <a:r>
              <a:rPr lang="en-US" sz="800" dirty="0" smtClean="0"/>
              <a:t> </a:t>
            </a:r>
          </a:p>
          <a:p>
            <a:r>
              <a:rPr lang="en-US" sz="800" dirty="0" smtClean="0"/>
              <a:t>[27] </a:t>
            </a:r>
            <a:r>
              <a:rPr lang="en-US" sz="800" dirty="0" err="1" smtClean="0"/>
              <a:t>Khekare</a:t>
            </a:r>
            <a:r>
              <a:rPr lang="en-US" sz="800" dirty="0" smtClean="0"/>
              <a:t>, </a:t>
            </a:r>
            <a:r>
              <a:rPr lang="en-US" sz="800" dirty="0" err="1" smtClean="0"/>
              <a:t>Ganesh</a:t>
            </a:r>
            <a:r>
              <a:rPr lang="en-US" sz="800" dirty="0" smtClean="0"/>
              <a:t>; </a:t>
            </a:r>
            <a:r>
              <a:rPr lang="en-US" sz="800" dirty="0" err="1" smtClean="0"/>
              <a:t>Verma</a:t>
            </a:r>
            <a:r>
              <a:rPr lang="en-US" sz="800" dirty="0" smtClean="0"/>
              <a:t>, </a:t>
            </a:r>
            <a:r>
              <a:rPr lang="en-US" sz="800" dirty="0" err="1" smtClean="0"/>
              <a:t>Shrutika</a:t>
            </a:r>
            <a:r>
              <a:rPr lang="en-US" sz="800" dirty="0" smtClean="0"/>
              <a:t>; Sur, </a:t>
            </a:r>
            <a:r>
              <a:rPr lang="en-US" sz="800" dirty="0" err="1" smtClean="0"/>
              <a:t>Samay</a:t>
            </a:r>
            <a:r>
              <a:rPr lang="en-US" sz="800" dirty="0" smtClean="0"/>
              <a:t>; </a:t>
            </a:r>
            <a:r>
              <a:rPr lang="en-US" sz="800" dirty="0" err="1" smtClean="0"/>
              <a:t>Haldkar</a:t>
            </a:r>
            <a:r>
              <a:rPr lang="en-US" sz="800" dirty="0" smtClean="0"/>
              <a:t>, </a:t>
            </a:r>
            <a:r>
              <a:rPr lang="en-US" sz="800" dirty="0" err="1" smtClean="0"/>
              <a:t>Rakesh</a:t>
            </a:r>
            <a:r>
              <a:rPr lang="en-US" sz="800" dirty="0" smtClean="0"/>
              <a:t>; Moon, </a:t>
            </a:r>
            <a:r>
              <a:rPr lang="en-US" sz="800" dirty="0" err="1" smtClean="0"/>
              <a:t>Pratik</a:t>
            </a:r>
            <a:r>
              <a:rPr lang="en-US" sz="800" dirty="0" smtClean="0"/>
              <a:t>” Design of Fruit Segregation and Packaging Machine”, 2020 INTERNATIONAL CONFERENCE ON COMPUTATIONAL PERFORMANCE EVALUATION (COMPE-2020),2020</a:t>
            </a:r>
          </a:p>
          <a:p>
            <a:r>
              <a:rPr lang="en-US" sz="800" dirty="0" smtClean="0"/>
              <a:t> </a:t>
            </a:r>
          </a:p>
          <a:p>
            <a:r>
              <a:rPr lang="en-US" sz="800" dirty="0" smtClean="0"/>
              <a:t>[28] </a:t>
            </a:r>
            <a:r>
              <a:rPr lang="en-US" sz="800" dirty="0" err="1" smtClean="0"/>
              <a:t>Dhule</a:t>
            </a:r>
            <a:r>
              <a:rPr lang="en-US" sz="800" dirty="0" smtClean="0"/>
              <a:t>, </a:t>
            </a:r>
            <a:r>
              <a:rPr lang="en-US" sz="800" dirty="0" err="1" smtClean="0"/>
              <a:t>Chetan</a:t>
            </a:r>
            <a:r>
              <a:rPr lang="en-US" sz="800" dirty="0" smtClean="0"/>
              <a:t>; </a:t>
            </a:r>
            <a:r>
              <a:rPr lang="en-US" sz="800" dirty="0" err="1" smtClean="0"/>
              <a:t>Shrawankar</a:t>
            </a:r>
            <a:r>
              <a:rPr lang="en-US" sz="800" dirty="0" smtClean="0"/>
              <a:t>, </a:t>
            </a:r>
            <a:r>
              <a:rPr lang="en-US" sz="800" dirty="0" err="1" smtClean="0"/>
              <a:t>Urmila</a:t>
            </a:r>
            <a:r>
              <a:rPr lang="en-US" sz="800" dirty="0" smtClean="0"/>
              <a:t>,” POF-SVLM: </a:t>
            </a:r>
            <a:r>
              <a:rPr lang="en-US" sz="800" dirty="0" err="1" smtClean="0"/>
              <a:t>pareto</a:t>
            </a:r>
            <a:r>
              <a:rPr lang="en-US" sz="800" dirty="0" smtClean="0"/>
              <a:t> optimized framework for seamless VM live migration”, COMPUTING,OCT2020</a:t>
            </a:r>
          </a:p>
          <a:p>
            <a:r>
              <a:rPr lang="en-US" sz="800" dirty="0" smtClean="0"/>
              <a:t> </a:t>
            </a:r>
          </a:p>
          <a:p>
            <a:r>
              <a:rPr lang="en-US" sz="800" dirty="0" smtClean="0"/>
              <a:t>[29] Kumar, K.; </a:t>
            </a:r>
            <a:r>
              <a:rPr lang="en-US" sz="800" dirty="0" err="1" smtClean="0"/>
              <a:t>Farande</a:t>
            </a:r>
            <a:r>
              <a:rPr lang="en-US" sz="800" dirty="0" smtClean="0"/>
              <a:t>, K. U.; </a:t>
            </a:r>
            <a:r>
              <a:rPr lang="en-US" sz="800" dirty="0" err="1" smtClean="0"/>
              <a:t>Ajai</a:t>
            </a:r>
            <a:r>
              <a:rPr lang="en-US" sz="800" dirty="0" smtClean="0"/>
              <a:t>, S.; </a:t>
            </a:r>
            <a:r>
              <a:rPr lang="en-US" sz="800" dirty="0" err="1" smtClean="0"/>
              <a:t>Sahu</a:t>
            </a:r>
            <a:r>
              <a:rPr lang="en-US" sz="800" dirty="0" smtClean="0"/>
              <a:t>, T. K.; </a:t>
            </a:r>
            <a:r>
              <a:rPr lang="en-US" sz="800" dirty="0" err="1" smtClean="0"/>
              <a:t>Raut</a:t>
            </a:r>
            <a:r>
              <a:rPr lang="en-US" sz="800" dirty="0" smtClean="0"/>
              <a:t>, A.; </a:t>
            </a:r>
            <a:r>
              <a:rPr lang="en-US" sz="800" dirty="0" err="1" smtClean="0"/>
              <a:t>Farande</a:t>
            </a:r>
            <a:r>
              <a:rPr lang="en-US" sz="800" dirty="0" smtClean="0"/>
              <a:t>, S.; </a:t>
            </a:r>
            <a:r>
              <a:rPr lang="en-US" sz="800" dirty="0" err="1" smtClean="0"/>
              <a:t>Tichkule</a:t>
            </a:r>
            <a:r>
              <a:rPr lang="en-US" sz="800" dirty="0" smtClean="0"/>
              <a:t>, Y,” Kumar, K.; </a:t>
            </a:r>
            <a:r>
              <a:rPr lang="en-US" sz="800" dirty="0" err="1" smtClean="0"/>
              <a:t>Farande</a:t>
            </a:r>
            <a:r>
              <a:rPr lang="en-US" sz="800" dirty="0" smtClean="0"/>
              <a:t>, K. U.; </a:t>
            </a:r>
            <a:r>
              <a:rPr lang="en-US" sz="800" dirty="0" err="1" smtClean="0"/>
              <a:t>Ajai</a:t>
            </a:r>
            <a:r>
              <a:rPr lang="en-US" sz="800" dirty="0" smtClean="0"/>
              <a:t>, S.; </a:t>
            </a:r>
            <a:r>
              <a:rPr lang="en-US" sz="800" dirty="0" err="1" smtClean="0"/>
              <a:t>Sahu</a:t>
            </a:r>
            <a:r>
              <a:rPr lang="en-US" sz="800" dirty="0" smtClean="0"/>
              <a:t>, T. K.; </a:t>
            </a:r>
            <a:r>
              <a:rPr lang="en-US" sz="800" dirty="0" err="1" smtClean="0"/>
              <a:t>Raut</a:t>
            </a:r>
            <a:r>
              <a:rPr lang="en-US" sz="800" dirty="0" smtClean="0"/>
              <a:t>, A.; </a:t>
            </a:r>
            <a:r>
              <a:rPr lang="en-US" sz="800" dirty="0" err="1" smtClean="0"/>
              <a:t>Farande</a:t>
            </a:r>
            <a:r>
              <a:rPr lang="en-US" sz="800" dirty="0" smtClean="0"/>
              <a:t>, S.; </a:t>
            </a:r>
            <a:r>
              <a:rPr lang="en-US" sz="800" dirty="0" err="1" smtClean="0"/>
              <a:t>Tichkule</a:t>
            </a:r>
            <a:r>
              <a:rPr lang="en-US" sz="800" dirty="0" smtClean="0"/>
              <a:t>, Y”, TRENDS IN MANUFACTURING PROCESSES, ICFTMM 2018,2020</a:t>
            </a:r>
          </a:p>
          <a:p>
            <a:r>
              <a:rPr lang="en-US" sz="800" dirty="0" smtClean="0"/>
              <a:t> </a:t>
            </a:r>
          </a:p>
          <a:p>
            <a:r>
              <a:rPr lang="en-US" sz="800" dirty="0" smtClean="0"/>
              <a:t>[30] </a:t>
            </a:r>
            <a:r>
              <a:rPr lang="en-US" sz="800" dirty="0" err="1" smtClean="0"/>
              <a:t>Kumari</a:t>
            </a:r>
            <a:r>
              <a:rPr lang="en-US" sz="800" dirty="0" smtClean="0"/>
              <a:t>, </a:t>
            </a:r>
            <a:r>
              <a:rPr lang="en-US" sz="800" dirty="0" err="1" smtClean="0"/>
              <a:t>Parveen</a:t>
            </a:r>
            <a:r>
              <a:rPr lang="en-US" sz="800" dirty="0" smtClean="0"/>
              <a:t>; Singh, </a:t>
            </a:r>
            <a:r>
              <a:rPr lang="en-US" sz="800" dirty="0" err="1" smtClean="0"/>
              <a:t>Sugandha</a:t>
            </a:r>
            <a:r>
              <a:rPr lang="en-US" sz="800" dirty="0" smtClean="0"/>
              <a:t>; </a:t>
            </a:r>
            <a:r>
              <a:rPr lang="en-US" sz="800" dirty="0" err="1" smtClean="0"/>
              <a:t>Aggarwal</a:t>
            </a:r>
            <a:r>
              <a:rPr lang="en-US" sz="800" dirty="0" smtClean="0"/>
              <a:t>, </a:t>
            </a:r>
            <a:r>
              <a:rPr lang="en-US" sz="800" dirty="0" err="1" smtClean="0"/>
              <a:t>Gaurav</a:t>
            </a:r>
            <a:r>
              <a:rPr lang="en-US" sz="800" dirty="0" smtClean="0"/>
              <a:t>,” </a:t>
            </a:r>
            <a:r>
              <a:rPr lang="en-US" sz="800" dirty="0" err="1" smtClean="0"/>
              <a:t>Kumari</a:t>
            </a:r>
            <a:r>
              <a:rPr lang="en-US" sz="800" dirty="0" smtClean="0"/>
              <a:t>, </a:t>
            </a:r>
            <a:r>
              <a:rPr lang="en-US" sz="800" dirty="0" err="1" smtClean="0"/>
              <a:t>Parveen</a:t>
            </a:r>
            <a:r>
              <a:rPr lang="en-US" sz="800" dirty="0" smtClean="0"/>
              <a:t>; Singh, </a:t>
            </a:r>
            <a:r>
              <a:rPr lang="en-US" sz="800" dirty="0" err="1" smtClean="0"/>
              <a:t>Sugandha</a:t>
            </a:r>
            <a:r>
              <a:rPr lang="en-US" sz="800" dirty="0" smtClean="0"/>
              <a:t>; </a:t>
            </a:r>
            <a:r>
              <a:rPr lang="en-US" sz="800" dirty="0" err="1" smtClean="0"/>
              <a:t>Aggarwal</a:t>
            </a:r>
            <a:r>
              <a:rPr lang="en-US" sz="800" dirty="0" smtClean="0"/>
              <a:t>, </a:t>
            </a:r>
            <a:r>
              <a:rPr lang="en-US" sz="800" dirty="0" err="1" smtClean="0"/>
              <a:t>Gaurav</a:t>
            </a:r>
            <a:r>
              <a:rPr lang="en-US" sz="800" dirty="0" smtClean="0"/>
              <a:t>”, INTELLIGENT COMMUNICATION TECHNOLOGIES AND VIRTUAL MOBILE NETWORKS, ICICV 2019,2020</a:t>
            </a:r>
          </a:p>
          <a:p>
            <a:r>
              <a:rPr lang="en-US" sz="800" dirty="0" smtClean="0"/>
              <a:t> </a:t>
            </a:r>
          </a:p>
          <a:p>
            <a:r>
              <a:rPr lang="en-US" sz="800" dirty="0" smtClean="0"/>
              <a:t>[31] </a:t>
            </a:r>
            <a:r>
              <a:rPr lang="en-US" sz="800" dirty="0" err="1" smtClean="0"/>
              <a:t>Yerne</a:t>
            </a:r>
            <a:r>
              <a:rPr lang="en-US" sz="800" dirty="0" smtClean="0"/>
              <a:t>, </a:t>
            </a:r>
            <a:r>
              <a:rPr lang="en-US" sz="800" dirty="0" err="1" smtClean="0"/>
              <a:t>Shubhangi</a:t>
            </a:r>
            <a:r>
              <a:rPr lang="en-US" sz="800" dirty="0" smtClean="0"/>
              <a:t>; </a:t>
            </a:r>
            <a:r>
              <a:rPr lang="en-US" sz="800" dirty="0" err="1" smtClean="0"/>
              <a:t>Shrawankar</a:t>
            </a:r>
            <a:r>
              <a:rPr lang="en-US" sz="800" dirty="0" smtClean="0"/>
              <a:t>, </a:t>
            </a:r>
            <a:r>
              <a:rPr lang="en-US" sz="800" dirty="0" err="1" smtClean="0"/>
              <a:t>Urmila</a:t>
            </a:r>
            <a:r>
              <a:rPr lang="en-US" sz="800" dirty="0" smtClean="0"/>
              <a:t>,” Analysis of Geographical Change Detection using Satellite Images”, 2020 IEEE 9TH INTERNATIONAL CONFERENCE ON COMMUNICATION SYSTEMS AND NETWORK TECHNOLOGIES (CSNT 2020),2020</a:t>
            </a:r>
          </a:p>
          <a:p>
            <a:r>
              <a:rPr lang="en-US" sz="800" dirty="0" smtClean="0"/>
              <a:t> </a:t>
            </a:r>
          </a:p>
          <a:p>
            <a:r>
              <a:rPr lang="en-US" sz="800" dirty="0" smtClean="0"/>
              <a:t>[32] </a:t>
            </a:r>
            <a:r>
              <a:rPr lang="en-US" sz="800" dirty="0" err="1" smtClean="0"/>
              <a:t>Dutta</a:t>
            </a:r>
            <a:r>
              <a:rPr lang="en-US" sz="800" dirty="0" smtClean="0"/>
              <a:t>, </a:t>
            </a:r>
            <a:r>
              <a:rPr lang="en-US" sz="800" dirty="0" err="1" smtClean="0"/>
              <a:t>Prateek</a:t>
            </a:r>
            <a:r>
              <a:rPr lang="en-US" sz="800" dirty="0" smtClean="0"/>
              <a:t>; </a:t>
            </a:r>
            <a:r>
              <a:rPr lang="en-US" sz="800" dirty="0" err="1" smtClean="0"/>
              <a:t>Sarkar</a:t>
            </a:r>
            <a:r>
              <a:rPr lang="en-US" sz="800" dirty="0" smtClean="0"/>
              <a:t>, </a:t>
            </a:r>
            <a:r>
              <a:rPr lang="en-US" sz="800" dirty="0" err="1" smtClean="0"/>
              <a:t>Abhiroop</a:t>
            </a:r>
            <a:r>
              <a:rPr lang="en-US" sz="800" dirty="0" smtClean="0"/>
              <a:t>; </a:t>
            </a:r>
            <a:r>
              <a:rPr lang="en-US" sz="800" dirty="0" err="1" smtClean="0"/>
              <a:t>Ambekar</a:t>
            </a:r>
            <a:r>
              <a:rPr lang="en-US" sz="800" dirty="0" smtClean="0"/>
              <a:t>, </a:t>
            </a:r>
            <a:r>
              <a:rPr lang="en-US" sz="800" dirty="0" err="1" smtClean="0"/>
              <a:t>Yash</a:t>
            </a:r>
            <a:r>
              <a:rPr lang="en-US" sz="800" dirty="0" smtClean="0"/>
              <a:t>; </a:t>
            </a:r>
            <a:r>
              <a:rPr lang="en-US" sz="800" dirty="0" err="1" smtClean="0"/>
              <a:t>Pek</a:t>
            </a:r>
            <a:r>
              <a:rPr lang="en-US" sz="800" dirty="0" smtClean="0"/>
              <a:t>, </a:t>
            </a:r>
            <a:r>
              <a:rPr lang="en-US" sz="800" dirty="0" err="1" smtClean="0"/>
              <a:t>Hui</a:t>
            </a:r>
            <a:r>
              <a:rPr lang="en-US" sz="800" dirty="0" smtClean="0"/>
              <a:t> Ting; </a:t>
            </a:r>
            <a:r>
              <a:rPr lang="en-US" sz="800" dirty="0" err="1" smtClean="0"/>
              <a:t>Juwono</a:t>
            </a:r>
            <a:r>
              <a:rPr lang="en-US" sz="800" dirty="0" smtClean="0"/>
              <a:t>, F. H.; </a:t>
            </a:r>
            <a:r>
              <a:rPr lang="en-US" sz="800" dirty="0" err="1" smtClean="0"/>
              <a:t>Sakarkar</a:t>
            </a:r>
            <a:r>
              <a:rPr lang="en-US" sz="800" dirty="0" smtClean="0"/>
              <a:t>, </a:t>
            </a:r>
            <a:r>
              <a:rPr lang="en-US" sz="800" dirty="0" err="1" smtClean="0"/>
              <a:t>Gopal</a:t>
            </a:r>
            <a:r>
              <a:rPr lang="en-US" sz="800" dirty="0" smtClean="0"/>
              <a:t>,” A Computational Approach for Predicting the Termination of COVID-19”, 2022 INTERNATIONAL CONFERENCE ON GREEN ENERGY, COMPUTING AND SUSTAINABLE TECHNOLOGY (GECOST)2022</a:t>
            </a:r>
          </a:p>
          <a:p>
            <a:r>
              <a:rPr lang="en-US" sz="800" dirty="0" smtClean="0"/>
              <a:t> </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Text Box 1"/>
          <p:cNvSpPr txBox="1"/>
          <p:nvPr/>
        </p:nvSpPr>
        <p:spPr>
          <a:xfrm>
            <a:off x="416560" y="419735"/>
            <a:ext cx="7949565" cy="521970"/>
          </a:xfrm>
          <a:prstGeom prst="rect">
            <a:avLst/>
          </a:prstGeom>
          <a:noFill/>
        </p:spPr>
        <p:txBody>
          <a:bodyPr wrap="square" rtlCol="0" anchor="t">
            <a:spAutoFit/>
          </a:bodyPr>
          <a:lstStyle/>
          <a:p>
            <a:pPr algn="just">
              <a:lnSpc>
                <a:spcPct val="100000"/>
              </a:lnSpc>
              <a:spcBef>
                <a:spcPts val="0"/>
              </a:spcBef>
              <a:spcAft>
                <a:spcPts val="0"/>
              </a:spcAft>
              <a:defRPr/>
            </a:pPr>
            <a:endParaRPr lang="en-IN" dirty="0">
              <a:latin typeface="Times" pitchFamily="2" charset="0"/>
            </a:endParaRPr>
          </a:p>
          <a:p>
            <a:pPr algn="just">
              <a:lnSpc>
                <a:spcPct val="100000"/>
              </a:lnSpc>
              <a:spcBef>
                <a:spcPts val="0"/>
              </a:spcBef>
              <a:spcAft>
                <a:spcPts val="0"/>
              </a:spcAft>
              <a:defRPr/>
            </a:pPr>
            <a:endParaRPr lang="en-US" dirty="0"/>
          </a:p>
        </p:txBody>
      </p:sp>
      <p:sp>
        <p:nvSpPr>
          <p:cNvPr id="4" name="Text Box 3"/>
          <p:cNvSpPr txBox="1"/>
          <p:nvPr/>
        </p:nvSpPr>
        <p:spPr>
          <a:xfrm>
            <a:off x="502920" y="520065"/>
            <a:ext cx="8138795" cy="491490"/>
          </a:xfrm>
          <a:prstGeom prst="rect">
            <a:avLst/>
          </a:prstGeom>
          <a:noFill/>
        </p:spPr>
        <p:txBody>
          <a:bodyPr wrap="square" rtlCol="0" anchor="t">
            <a:spAutoFit/>
          </a:bodyPr>
          <a:lstStyle/>
          <a:p>
            <a:pPr defTabSz="795655">
              <a:defRPr sz="1045"/>
            </a:pPr>
            <a:endParaRPr lang="en-US" sz="1300" dirty="0"/>
          </a:p>
          <a:p>
            <a:pPr defTabSz="795655">
              <a:defRPr sz="1045"/>
            </a:pPr>
            <a:endParaRPr lang="en-US" sz="1300" dirty="0"/>
          </a:p>
        </p:txBody>
      </p:sp>
      <p:sp>
        <p:nvSpPr>
          <p:cNvPr id="11" name="Rectangle 10"/>
          <p:cNvSpPr/>
          <p:nvPr/>
        </p:nvSpPr>
        <p:spPr>
          <a:xfrm>
            <a:off x="1285660" y="358083"/>
            <a:ext cx="5314520" cy="302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PATENT  APPLICATION FILLED AND DONE WITH FILING </a:t>
            </a:r>
            <a:endParaRPr lang="en-US" dirty="0"/>
          </a:p>
        </p:txBody>
      </p:sp>
      <p:pic>
        <p:nvPicPr>
          <p:cNvPr id="15" name="Picture 14" descr="D:\Documents and Settings\user\My Documents\GHRCE logos\Changed Logo\GHRCE, Nagpur Logo .png"/>
          <p:cNvPicPr/>
          <p:nvPr/>
        </p:nvPicPr>
        <p:blipFill>
          <a:blip r:embed="rId3"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6726078" y="203835"/>
            <a:ext cx="2062163" cy="819150"/>
          </a:xfrm>
          <a:prstGeom prst="rect">
            <a:avLst/>
          </a:prstGeom>
          <a:noFill/>
          <a:ln>
            <a:noFill/>
          </a:ln>
        </p:spPr>
      </p:pic>
      <p:pic>
        <p:nvPicPr>
          <p:cNvPr id="16" name="Google Shape;75;p15"/>
          <p:cNvPicPr preferRelativeResize="0"/>
          <p:nvPr/>
        </p:nvPicPr>
        <p:blipFill rotWithShape="1">
          <a:blip r:embed="rId4">
            <a:alphaModFix/>
          </a:blip>
          <a:srcRect/>
          <a:stretch/>
        </p:blipFill>
        <p:spPr>
          <a:xfrm>
            <a:off x="0" y="-68525"/>
            <a:ext cx="715125" cy="5212027"/>
          </a:xfrm>
          <a:prstGeom prst="rect">
            <a:avLst/>
          </a:prstGeom>
          <a:noFill/>
          <a:ln>
            <a:noFill/>
          </a:ln>
        </p:spPr>
      </p:pic>
      <p:pic>
        <p:nvPicPr>
          <p:cNvPr id="19" name="Picture 18"/>
          <p:cNvPicPr/>
          <p:nvPr/>
        </p:nvPicPr>
        <p:blipFill>
          <a:blip r:embed="rId5" cstate="print"/>
          <a:srcRect/>
          <a:stretch>
            <a:fillRect/>
          </a:stretch>
        </p:blipFill>
        <p:spPr bwMode="auto">
          <a:xfrm>
            <a:off x="1150620" y="2453640"/>
            <a:ext cx="5434012" cy="2460843"/>
          </a:xfrm>
          <a:prstGeom prst="rect">
            <a:avLst/>
          </a:prstGeom>
          <a:noFill/>
          <a:ln w="9525">
            <a:noFill/>
            <a:miter lim="800000"/>
            <a:headEnd/>
            <a:tailEnd/>
          </a:ln>
        </p:spPr>
      </p:pic>
      <p:sp>
        <p:nvSpPr>
          <p:cNvPr id="20" name="TextBox 19"/>
          <p:cNvSpPr txBox="1"/>
          <p:nvPr/>
        </p:nvSpPr>
        <p:spPr>
          <a:xfrm>
            <a:off x="1348740" y="998220"/>
            <a:ext cx="7133684" cy="1384995"/>
          </a:xfrm>
          <a:prstGeom prst="rect">
            <a:avLst/>
          </a:prstGeom>
          <a:noFill/>
        </p:spPr>
        <p:txBody>
          <a:bodyPr wrap="none" rtlCol="0">
            <a:spAutoFit/>
          </a:bodyPr>
          <a:lstStyle/>
          <a:p>
            <a:r>
              <a:rPr lang="en-US" dirty="0" err="1" smtClean="0"/>
              <a:t>Ujjwal</a:t>
            </a:r>
            <a:r>
              <a:rPr lang="en-US" dirty="0" smtClean="0"/>
              <a:t> </a:t>
            </a:r>
            <a:r>
              <a:rPr lang="en-US" dirty="0" err="1" smtClean="0"/>
              <a:t>Sadani</a:t>
            </a:r>
            <a:r>
              <a:rPr lang="en-US" dirty="0" smtClean="0"/>
              <a:t>, </a:t>
            </a:r>
            <a:r>
              <a:rPr lang="en-US" dirty="0" err="1" smtClean="0"/>
              <a:t>Utkarsh</a:t>
            </a:r>
            <a:r>
              <a:rPr lang="en-US" dirty="0" smtClean="0"/>
              <a:t> </a:t>
            </a:r>
            <a:r>
              <a:rPr lang="en-US" dirty="0" err="1" smtClean="0"/>
              <a:t>Gomase</a:t>
            </a:r>
            <a:r>
              <a:rPr lang="en-US" dirty="0" smtClean="0"/>
              <a:t>, </a:t>
            </a:r>
            <a:r>
              <a:rPr lang="en-US" dirty="0" err="1" smtClean="0"/>
              <a:t>Vedant</a:t>
            </a:r>
            <a:r>
              <a:rPr lang="en-US" dirty="0" smtClean="0"/>
              <a:t> </a:t>
            </a:r>
            <a:r>
              <a:rPr lang="en-US" dirty="0" err="1" smtClean="0"/>
              <a:t>Dagwar</a:t>
            </a:r>
            <a:r>
              <a:rPr lang="en-US" dirty="0" smtClean="0"/>
              <a:t>, </a:t>
            </a:r>
            <a:r>
              <a:rPr lang="en-US" dirty="0" err="1" smtClean="0"/>
              <a:t>Varun</a:t>
            </a:r>
            <a:r>
              <a:rPr lang="en-US" dirty="0" smtClean="0"/>
              <a:t> </a:t>
            </a:r>
            <a:r>
              <a:rPr lang="en-US" dirty="0" err="1" smtClean="0"/>
              <a:t>Rewatkar</a:t>
            </a:r>
            <a:r>
              <a:rPr lang="en-US" dirty="0" smtClean="0"/>
              <a:t>, </a:t>
            </a:r>
            <a:r>
              <a:rPr lang="en-US" dirty="0" err="1" smtClean="0"/>
              <a:t>Sampada</a:t>
            </a:r>
            <a:r>
              <a:rPr lang="en-US" dirty="0" smtClean="0"/>
              <a:t> </a:t>
            </a:r>
            <a:r>
              <a:rPr lang="en-US" dirty="0" err="1" smtClean="0"/>
              <a:t>Wazalwar</a:t>
            </a:r>
            <a:endParaRPr lang="en-US" dirty="0" smtClean="0"/>
          </a:p>
          <a:p>
            <a:r>
              <a:rPr lang="en-US" dirty="0" smtClean="0"/>
              <a:t>AN ECO-FERTILIZATION SYSTEM</a:t>
            </a:r>
          </a:p>
          <a:p>
            <a:r>
              <a:rPr lang="en-US" dirty="0" smtClean="0"/>
              <a:t>Application No. 202421020445	</a:t>
            </a:r>
          </a:p>
          <a:p>
            <a:r>
              <a:rPr lang="en-US" dirty="0" smtClean="0"/>
              <a:t>Date of Filing: </a:t>
            </a:r>
            <a:r>
              <a:rPr lang="en-US" dirty="0" smtClean="0"/>
              <a:t>19/3/2024</a:t>
            </a:r>
          </a:p>
          <a:p>
            <a:r>
              <a:rPr lang="en-US" dirty="0" err="1" smtClean="0"/>
              <a:t>Status:Filed</a:t>
            </a:r>
            <a:endParaRPr lang="en-US" dirty="0" smtClean="0"/>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p:nvPr/>
        </p:nvSpPr>
        <p:spPr>
          <a:xfrm>
            <a:off x="14225" y="1721850"/>
            <a:ext cx="9122100" cy="169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2" name="Google Shape;182;p24"/>
          <p:cNvSpPr txBox="1">
            <a:spLocks noGrp="1"/>
          </p:cNvSpPr>
          <p:nvPr>
            <p:ph type="ctrTitle"/>
          </p:nvPr>
        </p:nvSpPr>
        <p:spPr>
          <a:xfrm>
            <a:off x="1763550" y="2092950"/>
            <a:ext cx="5616900" cy="9576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5200"/>
              <a:buNone/>
            </a:pPr>
            <a:r>
              <a:rPr lang="en-GB" sz="3600" b="1" dirty="0">
                <a:solidFill>
                  <a:schemeClr val="lt1"/>
                </a:solidFill>
                <a:latin typeface="Montserrat" panose="00000500000000000000"/>
                <a:ea typeface="Montserrat" panose="00000500000000000000"/>
                <a:cs typeface="Montserrat" panose="00000500000000000000"/>
                <a:sym typeface="Montserrat" panose="00000500000000000000"/>
              </a:rPr>
              <a:t>Thank You!</a:t>
            </a:r>
            <a:endParaRPr sz="3600" b="1">
              <a:solidFill>
                <a:schemeClr val="lt1"/>
              </a:solidFill>
              <a:latin typeface="Montserrat" panose="00000500000000000000"/>
              <a:ea typeface="Montserrat" panose="00000500000000000000"/>
              <a:cs typeface="Montserrat" panose="00000500000000000000"/>
              <a:sym typeface="Montserrat" panose="00000500000000000000"/>
            </a:endParaRPr>
          </a:p>
        </p:txBody>
      </p:sp>
      <p:pic>
        <p:nvPicPr>
          <p:cNvPr id="7" name="Picture 6" descr="D:\Documents and Settings\user\My Documents\GHRCE logos\Changed Logo\GHRCE, Nagpur Logo .png"/>
          <p:cNvPicPr/>
          <p:nvPr/>
        </p:nvPicPr>
        <p:blipFill>
          <a:blip r:embed="rId3"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180498" y="196215"/>
            <a:ext cx="2062163" cy="819150"/>
          </a:xfrm>
          <a:prstGeom prst="rect">
            <a:avLst/>
          </a:prstGeom>
          <a:noFill/>
          <a:ln>
            <a:noFill/>
          </a:ln>
        </p:spPr>
      </p:pic>
      <p:pic>
        <p:nvPicPr>
          <p:cNvPr id="6" name="Google Shape;219;p28"/>
          <p:cNvPicPr preferRelativeResize="0"/>
          <p:nvPr/>
        </p:nvPicPr>
        <p:blipFill rotWithShape="1">
          <a:blip r:embed="rId4">
            <a:alphaModFix/>
          </a:blip>
          <a:srcRect/>
          <a:stretch/>
        </p:blipFill>
        <p:spPr>
          <a:xfrm>
            <a:off x="7305600" y="0"/>
            <a:ext cx="1838400" cy="5143501"/>
          </a:xfrm>
          <a:prstGeom prst="rect">
            <a:avLst/>
          </a:prstGeom>
          <a:noFill/>
          <a:ln>
            <a:noFill/>
          </a:ln>
        </p:spPr>
      </p:pic>
      <p:pic>
        <p:nvPicPr>
          <p:cNvPr id="8" name="Picture 7"/>
          <p:cNvPicPr/>
          <p:nvPr/>
        </p:nvPicPr>
        <p:blipFill>
          <a:blip r:embed="rId5"/>
          <a:stretch>
            <a:fillRect/>
          </a:stretch>
        </p:blipFill>
        <p:spPr>
          <a:xfrm>
            <a:off x="165590" y="4632924"/>
            <a:ext cx="6991728" cy="33782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rot="10800000">
            <a:off x="1368156" y="1017527"/>
            <a:ext cx="5520776" cy="680644"/>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6" name="Pentagon 5"/>
          <p:cNvSpPr/>
          <p:nvPr/>
        </p:nvSpPr>
        <p:spPr>
          <a:xfrm rot="10800000">
            <a:off x="1857427" y="1816195"/>
            <a:ext cx="5520776" cy="680644"/>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7" name="Pentagon 6"/>
          <p:cNvSpPr/>
          <p:nvPr/>
        </p:nvSpPr>
        <p:spPr>
          <a:xfrm rot="10800000">
            <a:off x="1397945" y="2676737"/>
            <a:ext cx="5520776" cy="680644"/>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 name="Oval 7"/>
          <p:cNvSpPr/>
          <p:nvPr/>
        </p:nvSpPr>
        <p:spPr>
          <a:xfrm>
            <a:off x="0" y="1430040"/>
            <a:ext cx="1787548" cy="1533167"/>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OBJECTIVE</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2" name="TextBox 11"/>
          <p:cNvSpPr txBox="1"/>
          <p:nvPr/>
        </p:nvSpPr>
        <p:spPr>
          <a:xfrm>
            <a:off x="1856299" y="1120661"/>
            <a:ext cx="4698722" cy="738664"/>
          </a:xfrm>
          <a:prstGeom prst="rect">
            <a:avLst/>
          </a:prstGeom>
          <a:noFill/>
        </p:spPr>
        <p:txBody>
          <a:bodyPr wrap="none" rtlCol="0">
            <a:spAutoFit/>
          </a:bodyPr>
          <a:lstStyle/>
          <a:p>
            <a:r>
              <a:rPr lang="en-US" dirty="0" smtClean="0">
                <a:solidFill>
                  <a:prstClr val="black">
                    <a:lumMod val="75000"/>
                    <a:lumOff val="25000"/>
                  </a:prstClr>
                </a:solidFill>
                <a:latin typeface="Times New Roman Regular" panose="02020603050405020304" charset="0"/>
                <a:cs typeface="Times New Roman Regular" panose="02020603050405020304" charset="0"/>
                <a:sym typeface="+mn-ea"/>
              </a:rPr>
              <a:t>To provide useful information for fertilizer use in terms of </a:t>
            </a:r>
          </a:p>
          <a:p>
            <a:r>
              <a:rPr lang="en-US" dirty="0" smtClean="0">
                <a:solidFill>
                  <a:prstClr val="black">
                    <a:lumMod val="75000"/>
                    <a:lumOff val="25000"/>
                  </a:prstClr>
                </a:solidFill>
                <a:latin typeface="Times New Roman Regular" panose="02020603050405020304" charset="0"/>
                <a:cs typeface="Times New Roman Regular" panose="02020603050405020304" charset="0"/>
                <a:sym typeface="+mn-ea"/>
              </a:rPr>
              <a:t>nutrients (NPK) by considering weather forecasts. </a:t>
            </a:r>
          </a:p>
          <a:p>
            <a:endParaRPr lang="en-US" dirty="0"/>
          </a:p>
        </p:txBody>
      </p:sp>
      <p:sp>
        <p:nvSpPr>
          <p:cNvPr id="13" name="TextBox 12"/>
          <p:cNvSpPr txBox="1"/>
          <p:nvPr/>
        </p:nvSpPr>
        <p:spPr>
          <a:xfrm>
            <a:off x="2378827" y="1918241"/>
            <a:ext cx="4581703" cy="738664"/>
          </a:xfrm>
          <a:prstGeom prst="rect">
            <a:avLst/>
          </a:prstGeom>
          <a:noFill/>
        </p:spPr>
        <p:txBody>
          <a:bodyPr wrap="none" rtlCol="0">
            <a:spAutoFit/>
          </a:bodyPr>
          <a:lstStyle/>
          <a:p>
            <a:r>
              <a:rPr lang="en-US" dirty="0" smtClean="0">
                <a:solidFill>
                  <a:prstClr val="black">
                    <a:lumMod val="75000"/>
                    <a:lumOff val="25000"/>
                  </a:prstClr>
                </a:solidFill>
                <a:latin typeface="Times New Roman Regular" panose="02020603050405020304" charset="0"/>
                <a:cs typeface="Times New Roman Regular" panose="02020603050405020304" charset="0"/>
                <a:sym typeface="+mn-ea"/>
              </a:rPr>
              <a:t>To reduce water pollution by slowing down the process </a:t>
            </a:r>
          </a:p>
          <a:p>
            <a:r>
              <a:rPr lang="en-US" dirty="0" smtClean="0">
                <a:solidFill>
                  <a:prstClr val="black">
                    <a:lumMod val="75000"/>
                    <a:lumOff val="25000"/>
                  </a:prstClr>
                </a:solidFill>
                <a:latin typeface="Times New Roman Regular" panose="02020603050405020304" charset="0"/>
                <a:cs typeface="Times New Roman Regular" panose="02020603050405020304" charset="0"/>
                <a:sym typeface="+mn-ea"/>
              </a:rPr>
              <a:t>of leaching.</a:t>
            </a:r>
          </a:p>
          <a:p>
            <a:endParaRPr lang="en-US" dirty="0"/>
          </a:p>
        </p:txBody>
      </p:sp>
      <p:sp>
        <p:nvSpPr>
          <p:cNvPr id="14" name="TextBox 13"/>
          <p:cNvSpPr txBox="1"/>
          <p:nvPr/>
        </p:nvSpPr>
        <p:spPr>
          <a:xfrm>
            <a:off x="2041930" y="2736364"/>
            <a:ext cx="4581703" cy="738664"/>
          </a:xfrm>
          <a:prstGeom prst="rect">
            <a:avLst/>
          </a:prstGeom>
          <a:noFill/>
        </p:spPr>
        <p:txBody>
          <a:bodyPr wrap="none" rtlCol="0">
            <a:spAutoFit/>
          </a:bodyPr>
          <a:lstStyle/>
          <a:p>
            <a:r>
              <a:rPr lang="en-US" dirty="0" smtClean="0">
                <a:solidFill>
                  <a:prstClr val="black">
                    <a:lumMod val="75000"/>
                    <a:lumOff val="25000"/>
                  </a:prstClr>
                </a:solidFill>
                <a:latin typeface="Times New Roman Regular" panose="02020603050405020304" charset="0"/>
                <a:cs typeface="Times New Roman Regular" panose="02020603050405020304" charset="0"/>
                <a:sym typeface="+mn-ea"/>
              </a:rPr>
              <a:t>To make the system more budget friendly as using API </a:t>
            </a:r>
          </a:p>
          <a:p>
            <a:r>
              <a:rPr lang="en-US" dirty="0" smtClean="0">
                <a:solidFill>
                  <a:prstClr val="black">
                    <a:lumMod val="75000"/>
                    <a:lumOff val="25000"/>
                  </a:prstClr>
                </a:solidFill>
                <a:latin typeface="Times New Roman Regular" panose="02020603050405020304" charset="0"/>
                <a:cs typeface="Times New Roman Regular" panose="02020603050405020304" charset="0"/>
                <a:sym typeface="+mn-ea"/>
              </a:rPr>
              <a:t>rather than IOT makes a great impact</a:t>
            </a:r>
          </a:p>
          <a:p>
            <a:endParaRPr lang="en-US" dirty="0"/>
          </a:p>
        </p:txBody>
      </p:sp>
      <p:sp>
        <p:nvSpPr>
          <p:cNvPr id="15" name="Oval 14"/>
          <p:cNvSpPr/>
          <p:nvPr/>
        </p:nvSpPr>
        <p:spPr>
          <a:xfrm>
            <a:off x="6281225" y="3763108"/>
            <a:ext cx="2060917" cy="121685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SCOPE</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7" name="Pentagon 16"/>
          <p:cNvSpPr/>
          <p:nvPr/>
        </p:nvSpPr>
        <p:spPr>
          <a:xfrm>
            <a:off x="1237957" y="3720904"/>
            <a:ext cx="4994030" cy="1083213"/>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buFont typeface="Arial" panose="020B0604020202020204" pitchFamily="34" charset="0"/>
              <a:buChar char="•"/>
            </a:pPr>
            <a:r>
              <a:rPr lang="en-US" b="1" dirty="0" smtClean="0">
                <a:solidFill>
                  <a:schemeClr val="tx1"/>
                </a:solidFill>
                <a:latin typeface="Times New Roman" panose="02020603050405020304" pitchFamily="18" charset="0"/>
                <a:cs typeface="Times New Roman" panose="02020603050405020304" pitchFamily="18" charset="0"/>
              </a:rPr>
              <a:t>Python, Flask Language, API :</a:t>
            </a:r>
          </a:p>
          <a:p>
            <a:r>
              <a:rPr lang="en-US" dirty="0" smtClean="0">
                <a:solidFill>
                  <a:schemeClr val="tx1"/>
                </a:solidFill>
                <a:latin typeface="Times New Roman" panose="02020603050405020304" pitchFamily="18" charset="0"/>
                <a:cs typeface="Times New Roman" panose="02020603050405020304" pitchFamily="18" charset="0"/>
              </a:rPr>
              <a:t>Flask is a micro web framework written in Python for frontend  and we use Weather API  for backend which we use in eco Fertilization, also we have used machine learning algorithm to predict the N P K concentration.</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640053" y="35160"/>
            <a:ext cx="4475905" cy="738664"/>
          </a:xfrm>
          <a:prstGeom prst="rect">
            <a:avLst/>
          </a:prstGeom>
          <a:noFill/>
        </p:spPr>
        <p:txBody>
          <a:bodyPr wrap="none" rtlCol="0">
            <a:spAutoFit/>
          </a:bodyPr>
          <a:lstStyle/>
          <a:p>
            <a:r>
              <a:rPr lang="en-US" sz="2800" dirty="0" smtClean="0">
                <a:latin typeface="Algerian" pitchFamily="82" charset="0"/>
              </a:rPr>
              <a:t>DESCRIPTION OF PROJECT</a:t>
            </a:r>
            <a:r>
              <a:rPr lang="en-US" dirty="0" smtClean="0"/>
              <a:t>:</a:t>
            </a:r>
          </a:p>
          <a:p>
            <a:endParaRPr lang="en-US" dirty="0" smtClean="0"/>
          </a:p>
        </p:txBody>
      </p:sp>
      <p:sp>
        <p:nvSpPr>
          <p:cNvPr id="20" name="Rectangle 19"/>
          <p:cNvSpPr/>
          <p:nvPr/>
        </p:nvSpPr>
        <p:spPr>
          <a:xfrm>
            <a:off x="1153551" y="527538"/>
            <a:ext cx="6203852" cy="2461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OBJECTIVE AND SCOPE</a:t>
            </a:r>
            <a:endParaRPr lang="en-US" dirty="0"/>
          </a:p>
        </p:txBody>
      </p:sp>
      <p:pic>
        <p:nvPicPr>
          <p:cNvPr id="1029" name="Picture 5" descr="C:\Users\ABC\AppData\Local\Microsoft\Windows\INetCache\IE\GV8KDSJE\8122264215_01d1fb4a8c_b[1].jpg"/>
          <p:cNvPicPr>
            <a:picLocks noChangeAspect="1" noChangeArrowheads="1"/>
          </p:cNvPicPr>
          <p:nvPr/>
        </p:nvPicPr>
        <p:blipFill>
          <a:blip r:embed="rId2"/>
          <a:srcRect/>
          <a:stretch>
            <a:fillRect/>
          </a:stretch>
        </p:blipFill>
        <p:spPr bwMode="auto">
          <a:xfrm>
            <a:off x="6895240" y="2358188"/>
            <a:ext cx="1972033" cy="1479025"/>
          </a:xfrm>
          <a:prstGeom prst="ellipse">
            <a:avLst/>
          </a:prstGeom>
          <a:ln>
            <a:noFill/>
          </a:ln>
          <a:effectLst>
            <a:softEdge rad="112500"/>
          </a:effectLst>
        </p:spPr>
      </p:pic>
      <p:pic>
        <p:nvPicPr>
          <p:cNvPr id="16" name="Picture 15" descr="D:\Documents and Settings\user\My Documents\GHRCE logos\Changed Logo\GHRCE, Nagpur Logo .png"/>
          <p:cNvPicPr/>
          <p:nvPr/>
        </p:nvPicPr>
        <p:blipFill>
          <a:blip r:embed="rId3"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6977538" y="0"/>
            <a:ext cx="2062163" cy="819150"/>
          </a:xfrm>
          <a:prstGeom prst="rect">
            <a:avLst/>
          </a:prstGeom>
          <a:noFill/>
          <a:ln>
            <a:noFill/>
          </a:ln>
        </p:spPr>
      </p:pic>
      <p:pic>
        <p:nvPicPr>
          <p:cNvPr id="18" name="Google Shape;75;p15"/>
          <p:cNvPicPr preferRelativeResize="0"/>
          <p:nvPr/>
        </p:nvPicPr>
        <p:blipFill rotWithShape="1">
          <a:blip r:embed="rId4">
            <a:alphaModFix/>
          </a:blip>
          <a:srcRect/>
          <a:stretch/>
        </p:blipFill>
        <p:spPr>
          <a:xfrm>
            <a:off x="0" y="-68525"/>
            <a:ext cx="715125" cy="5212027"/>
          </a:xfrm>
          <a:prstGeom prst="rect">
            <a:avLst/>
          </a:prstGeom>
          <a:noFill/>
          <a:ln>
            <a:noFill/>
          </a:ln>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3"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3" animBg="1"/>
      <p:bldP spid="12" grpId="0"/>
      <p:bldP spid="13" grpId="0"/>
      <p:bldP spid="14" grpId="0"/>
      <p:bldP spid="15"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30039" y="240632"/>
            <a:ext cx="4067139" cy="369332"/>
          </a:xfrm>
          <a:prstGeom prst="rect">
            <a:avLst/>
          </a:prstGeom>
          <a:noFill/>
        </p:spPr>
        <p:txBody>
          <a:bodyPr wrap="none" rtlCol="0">
            <a:spAutoFit/>
          </a:bodyPr>
          <a:lstStyle/>
          <a:p>
            <a:r>
              <a:rPr lang="en-US" sz="1800" dirty="0" smtClean="0">
                <a:latin typeface="Algerian" pitchFamily="82" charset="0"/>
              </a:rPr>
              <a:t>IMPORTANCE OF ECO FERTILIZATION</a:t>
            </a:r>
            <a:endParaRPr lang="en-US" sz="1800" dirty="0">
              <a:latin typeface="Algerian" pitchFamily="82" charset="0"/>
            </a:endParaRPr>
          </a:p>
        </p:txBody>
      </p:sp>
      <p:sp>
        <p:nvSpPr>
          <p:cNvPr id="5" name="Rounded Rectangle 4"/>
          <p:cNvSpPr/>
          <p:nvPr/>
        </p:nvSpPr>
        <p:spPr>
          <a:xfrm>
            <a:off x="302522" y="639390"/>
            <a:ext cx="5795783" cy="132003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just"/>
            <a:r>
              <a:rPr lang="en-US" b="1" dirty="0" smtClean="0">
                <a:solidFill>
                  <a:schemeClr val="tx1"/>
                </a:solidFill>
                <a:latin typeface="Times New Roman Regular" panose="02020603050405020304" charset="0"/>
                <a:cs typeface="Times New Roman Regular" panose="02020603050405020304" charset="0"/>
              </a:rPr>
              <a:t>Agriculture Sector which is playing very important part of national economic growth is agriculture. Agriculture contributes 17-18% to India's GDP and ranks second worldwide in farm outputs. Plants need fertilizers and fertilizers replace the nutrients which crops take from the top layer of the soil. </a:t>
            </a:r>
            <a:endParaRPr lang="en-US" b="1" dirty="0">
              <a:solidFill>
                <a:schemeClr val="tx1"/>
              </a:solidFill>
              <a:latin typeface="Times New Roman Regular" panose="02020603050405020304" charset="0"/>
              <a:cs typeface="Times New Roman Regular" panose="02020603050405020304" charset="0"/>
            </a:endParaRPr>
          </a:p>
        </p:txBody>
      </p:sp>
      <p:sp>
        <p:nvSpPr>
          <p:cNvPr id="6" name="Rounded Rectangle 5"/>
          <p:cNvSpPr/>
          <p:nvPr/>
        </p:nvSpPr>
        <p:spPr>
          <a:xfrm>
            <a:off x="3438741" y="2159955"/>
            <a:ext cx="5437127" cy="1195137"/>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just"/>
            <a:r>
              <a:rPr lang="en-US" b="1" dirty="0" smtClean="0">
                <a:solidFill>
                  <a:schemeClr val="tx1"/>
                </a:solidFill>
                <a:latin typeface="Times New Roman Regular" panose="02020603050405020304" charset="0"/>
                <a:cs typeface="Times New Roman Regular" panose="02020603050405020304" charset="0"/>
              </a:rPr>
              <a:t>The absence of fertilizers can cause a drastic reduction in the volume of crop output. But fertilization requires precise action. Rainfall patterns and the amount of nutrients needed for a certain crop must be considered when using fertilizers</a:t>
            </a:r>
            <a:r>
              <a:rPr lang="en-US" dirty="0" smtClean="0">
                <a:latin typeface="Times New Roman Regular" panose="02020603050405020304" charset="0"/>
                <a:cs typeface="Times New Roman Regular" panose="02020603050405020304" charset="0"/>
              </a:rPr>
              <a:t>. </a:t>
            </a:r>
            <a:endParaRPr lang="en-US" dirty="0">
              <a:latin typeface="Times New Roman Regular" panose="02020603050405020304" charset="0"/>
              <a:cs typeface="Times New Roman Regular" panose="02020603050405020304" charset="0"/>
            </a:endParaRPr>
          </a:p>
        </p:txBody>
      </p:sp>
      <p:pic>
        <p:nvPicPr>
          <p:cNvPr id="2050" name="Picture 2" descr="C:\Users\ABC\AppData\Local\Microsoft\Windows\INetCache\IE\WVR3WSPD\8144240712_a360789692_b[1].jpg"/>
          <p:cNvPicPr>
            <a:picLocks noChangeAspect="1" noChangeArrowheads="1"/>
          </p:cNvPicPr>
          <p:nvPr/>
        </p:nvPicPr>
        <p:blipFill>
          <a:blip r:embed="rId2"/>
          <a:srcRect/>
          <a:stretch>
            <a:fillRect/>
          </a:stretch>
        </p:blipFill>
        <p:spPr bwMode="auto">
          <a:xfrm>
            <a:off x="848585" y="1993807"/>
            <a:ext cx="2399713" cy="1595903"/>
          </a:xfrm>
          <a:prstGeom prst="ellipse">
            <a:avLst/>
          </a:prstGeom>
          <a:ln>
            <a:noFill/>
          </a:ln>
          <a:effectLst>
            <a:softEdge rad="112500"/>
          </a:effectLst>
        </p:spPr>
      </p:pic>
      <p:sp>
        <p:nvSpPr>
          <p:cNvPr id="9" name="Rounded Rectangle 8"/>
          <p:cNvSpPr/>
          <p:nvPr/>
        </p:nvSpPr>
        <p:spPr>
          <a:xfrm>
            <a:off x="723040" y="3638118"/>
            <a:ext cx="5795783" cy="132003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just"/>
            <a:r>
              <a:rPr lang="en-US" sz="1200" b="1" dirty="0" smtClean="0">
                <a:solidFill>
                  <a:schemeClr val="tx1"/>
                </a:solidFill>
                <a:latin typeface="Times New Roman Regular" panose="02020603050405020304" charset="0"/>
                <a:cs typeface="Times New Roman Regular" panose="02020603050405020304" charset="0"/>
              </a:rPr>
              <a:t>This project uses a machine learning algorithm such as random forest algorithm with k-fold cross-validation technique which takes two inputs from the user that are crop and location. After applying the algorithm, it predicts the amount of nutrients required along with the best time to use fertilizers. The website is built using Flask Python (web framework) to provide access on all platforms and can be shared among users.</a:t>
            </a:r>
            <a:endParaRPr lang="en-US" sz="1200" b="1" dirty="0">
              <a:solidFill>
                <a:schemeClr val="tx1"/>
              </a:solidFill>
              <a:latin typeface="Times New Roman Regular" panose="02020603050405020304" charset="0"/>
              <a:cs typeface="Times New Roman Regular" panose="02020603050405020304" charset="0"/>
            </a:endParaRPr>
          </a:p>
        </p:txBody>
      </p:sp>
      <p:pic>
        <p:nvPicPr>
          <p:cNvPr id="2052" name="Picture 4" descr="C:\Users\ABC\AppData\Local\Microsoft\Windows\INetCache\IE\T231SB3H\pexels-photo-518557[1].jpg"/>
          <p:cNvPicPr>
            <a:picLocks noChangeAspect="1" noChangeArrowheads="1"/>
          </p:cNvPicPr>
          <p:nvPr/>
        </p:nvPicPr>
        <p:blipFill>
          <a:blip r:embed="rId3"/>
          <a:srcRect/>
          <a:stretch>
            <a:fillRect/>
          </a:stretch>
        </p:blipFill>
        <p:spPr bwMode="auto">
          <a:xfrm>
            <a:off x="6217318" y="563764"/>
            <a:ext cx="2445419" cy="1630279"/>
          </a:xfrm>
          <a:prstGeom prst="ellipse">
            <a:avLst/>
          </a:prstGeom>
          <a:ln>
            <a:noFill/>
          </a:ln>
          <a:effectLst>
            <a:softEdge rad="112500"/>
          </a:effectLst>
        </p:spPr>
      </p:pic>
      <p:pic>
        <p:nvPicPr>
          <p:cNvPr id="2054" name="Picture 6" descr="C:\Users\ABC\AppData\Local\Microsoft\Windows\INetCache\IE\GV8KDSJE\shutterstock_254780452_0[1].jpg"/>
          <p:cNvPicPr>
            <a:picLocks noChangeAspect="1" noChangeArrowheads="1"/>
          </p:cNvPicPr>
          <p:nvPr/>
        </p:nvPicPr>
        <p:blipFill>
          <a:blip r:embed="rId4"/>
          <a:srcRect/>
          <a:stretch>
            <a:fillRect/>
          </a:stretch>
        </p:blipFill>
        <p:spPr bwMode="auto">
          <a:xfrm>
            <a:off x="6820186" y="3552709"/>
            <a:ext cx="1806183" cy="1590791"/>
          </a:xfrm>
          <a:prstGeom prst="ellipse">
            <a:avLst/>
          </a:prstGeom>
          <a:ln>
            <a:noFill/>
          </a:ln>
          <a:effectLst>
            <a:softEdge rad="112500"/>
          </a:effectLst>
        </p:spPr>
      </p:pic>
      <p:pic>
        <p:nvPicPr>
          <p:cNvPr id="11" name="Picture 10" descr="D:\Documents and Settings\user\My Documents\GHRCE logos\Changed Logo\GHRCE, Nagpur Logo .png"/>
          <p:cNvPicPr/>
          <p:nvPr/>
        </p:nvPicPr>
        <p:blipFill>
          <a:blip r:embed="rId5"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6977538" y="112395"/>
            <a:ext cx="2062163" cy="819150"/>
          </a:xfrm>
          <a:prstGeom prst="rect">
            <a:avLst/>
          </a:prstGeom>
          <a:noFill/>
          <a:ln>
            <a:noFill/>
          </a:ln>
        </p:spPr>
      </p:pic>
      <p:pic>
        <p:nvPicPr>
          <p:cNvPr id="10" name="Google Shape;75;p15"/>
          <p:cNvPicPr preferRelativeResize="0"/>
          <p:nvPr/>
        </p:nvPicPr>
        <p:blipFill rotWithShape="1">
          <a:blip r:embed="rId6">
            <a:alphaModFix/>
          </a:blip>
          <a:srcRect/>
          <a:stretch/>
        </p:blipFill>
        <p:spPr>
          <a:xfrm>
            <a:off x="0" y="-68525"/>
            <a:ext cx="715125" cy="5212027"/>
          </a:xfrm>
          <a:prstGeom prst="rect">
            <a:avLst/>
          </a:prstGeom>
          <a:noFill/>
          <a:ln>
            <a:noFill/>
          </a:ln>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checkerboard(across)">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wipe(down)">
                                      <p:cBhvr>
                                        <p:cTn id="18" dur="500"/>
                                        <p:tgtEl>
                                          <p:spTgt spid="2050"/>
                                        </p:tgtEl>
                                      </p:cBhvr>
                                    </p:animEffect>
                                  </p:childTnLst>
                                </p:cTn>
                              </p:par>
                            </p:childTnLst>
                          </p:cTn>
                        </p:par>
                      </p:childTnLst>
                    </p:cTn>
                  </p:par>
                  <p:par>
                    <p:cTn id="19" fill="hold">
                      <p:stCondLst>
                        <p:cond delay="indefinite"/>
                      </p:stCondLst>
                      <p:childTnLst>
                        <p:par>
                          <p:cTn id="20" fill="hold">
                            <p:stCondLst>
                              <p:cond delay="0"/>
                            </p:stCondLst>
                            <p:childTnLst>
                              <p:par>
                                <p:cTn id="21" presetID="7" presetClass="entr" presetSubtype="2"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054"/>
                                        </p:tgtEl>
                                        <p:attrNameLst>
                                          <p:attrName>style.visibility</p:attrName>
                                        </p:attrNameLst>
                                      </p:cBhvr>
                                      <p:to>
                                        <p:strVal val="visible"/>
                                      </p:to>
                                    </p:set>
                                    <p:animEffect transition="in" filter="wipe(down)">
                                      <p:cBhvr>
                                        <p:cTn id="29" dur="500"/>
                                        <p:tgtEl>
                                          <p:spTgt spid="2054"/>
                                        </p:tgtEl>
                                      </p:cBhvr>
                                    </p:animEffect>
                                  </p:childTnLst>
                                </p:cTn>
                              </p:par>
                            </p:childTnLst>
                          </p:cTn>
                        </p:par>
                      </p:childTnLst>
                    </p:cTn>
                  </p:par>
                  <p:par>
                    <p:cTn id="30" fill="hold">
                      <p:stCondLst>
                        <p:cond delay="indefinite"/>
                      </p:stCondLst>
                      <p:childTnLst>
                        <p:par>
                          <p:cTn id="31" fill="hold">
                            <p:stCondLst>
                              <p:cond delay="0"/>
                            </p:stCondLst>
                            <p:childTnLst>
                              <p:par>
                                <p:cTn id="32" presetID="7"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0-#ppt_w/2"/>
                                          </p:val>
                                        </p:tav>
                                        <p:tav tm="100000">
                                          <p:val>
                                            <p:strVal val="#ppt_x"/>
                                          </p:val>
                                        </p:tav>
                                      </p:tavLst>
                                    </p:anim>
                                    <p:anim calcmode="lin" valueType="num">
                                      <p:cBhvr additive="base">
                                        <p:cTn id="35"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PI vs SDK: Unraveling the Difference in Software Development"/>
          <p:cNvPicPr>
            <a:picLocks noChangeAspect="1" noChangeArrowheads="1"/>
          </p:cNvPicPr>
          <p:nvPr/>
        </p:nvPicPr>
        <p:blipFill>
          <a:blip r:embed="rId2"/>
          <a:srcRect/>
          <a:stretch>
            <a:fillRect/>
          </a:stretch>
        </p:blipFill>
        <p:spPr bwMode="auto">
          <a:xfrm>
            <a:off x="740132" y="255839"/>
            <a:ext cx="8039484" cy="45232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D:\Documents and Settings\user\My Documents\GHRCE logos\Changed Logo\GHRCE, Nagpur Logo .png"/>
          <p:cNvPicPr/>
          <p:nvPr/>
        </p:nvPicPr>
        <p:blipFill>
          <a:blip r:embed="rId3"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6939438" y="0"/>
            <a:ext cx="2062163" cy="819150"/>
          </a:xfrm>
          <a:prstGeom prst="rect">
            <a:avLst/>
          </a:prstGeom>
          <a:noFill/>
          <a:ln>
            <a:noFill/>
          </a:ln>
        </p:spPr>
      </p:pic>
      <p:pic>
        <p:nvPicPr>
          <p:cNvPr id="5" name="Google Shape;75;p15"/>
          <p:cNvPicPr preferRelativeResize="0"/>
          <p:nvPr/>
        </p:nvPicPr>
        <p:blipFill rotWithShape="1">
          <a:blip r:embed="rId4">
            <a:alphaModFix/>
          </a:blip>
          <a:srcRect/>
          <a:stretch/>
        </p:blipFill>
        <p:spPr>
          <a:xfrm>
            <a:off x="0" y="-68525"/>
            <a:ext cx="715125" cy="5212027"/>
          </a:xfrm>
          <a:prstGeom prst="rect">
            <a:avLst/>
          </a:prstGeom>
          <a:noFill/>
          <a:ln>
            <a:noFill/>
          </a:ln>
        </p:spPr>
      </p:pic>
    </p:spTree>
  </p:cSld>
  <p:clrMapOvr>
    <a:masterClrMapping/>
  </p:clrMapOvr>
  <p:transition>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title" idx="4294967295"/>
          </p:nvPr>
        </p:nvSpPr>
        <p:spPr>
          <a:xfrm>
            <a:off x="575310" y="514350"/>
            <a:ext cx="8093710" cy="3389630"/>
          </a:xfrm>
          <a:prstGeom prst="rect">
            <a:avLst/>
          </a:prstGeom>
          <a:noFill/>
          <a:ln>
            <a:noFill/>
          </a:ln>
        </p:spPr>
        <p:txBody>
          <a:bodyPr spcFirstLastPara="1" wrap="square" lIns="91425" tIns="91425" rIns="91425" bIns="91425" anchor="ctr" anchorCtr="0">
            <a:normAutofit fontScale="90000"/>
          </a:bodyPr>
          <a:lstStyle/>
          <a:p>
            <a:pPr marL="0" lvl="0" indent="0" algn="l" rtl="0">
              <a:lnSpc>
                <a:spcPct val="115000"/>
              </a:lnSpc>
              <a:spcBef>
                <a:spcPts val="2400"/>
              </a:spcBef>
              <a:spcAft>
                <a:spcPts val="600"/>
              </a:spcAft>
              <a:buClr>
                <a:schemeClr val="dk1"/>
              </a:buClr>
              <a:buSzPct val="38000"/>
              <a:buFont typeface="Arial" panose="020B0604020202020204"/>
              <a:buNone/>
            </a:pPr>
            <a:r>
              <a:rPr lang="en-US" altLang="en-IN" sz="1780" dirty="0">
                <a:latin typeface="Times New Roman" panose="02020603050405020304"/>
                <a:ea typeface="Times New Roman" panose="02020603050405020304"/>
                <a:cs typeface="Times New Roman" panose="02020603050405020304"/>
                <a:sym typeface="Times New Roman" panose="02020603050405020304"/>
              </a:rPr>
              <a:t>In this study, a predictive model for the nutrients required for crops was obtained using random forest. Random forest regression with the technique called k-fold cross validation represents this model with acceptable accuracy for the prediction is then obtained. </a:t>
            </a:r>
            <a:br>
              <a:rPr lang="en-US" altLang="en-IN" sz="1780" dirty="0">
                <a:latin typeface="Times New Roman" panose="02020603050405020304"/>
                <a:ea typeface="Times New Roman" panose="02020603050405020304"/>
                <a:cs typeface="Times New Roman" panose="02020603050405020304"/>
                <a:sym typeface="Times New Roman" panose="02020603050405020304"/>
              </a:rPr>
            </a:br>
            <a:r>
              <a:rPr lang="en-US" altLang="en-IN" sz="1780" dirty="0">
                <a:latin typeface="Times New Roman" panose="02020603050405020304"/>
                <a:ea typeface="Times New Roman" panose="02020603050405020304"/>
                <a:cs typeface="Times New Roman" panose="02020603050405020304"/>
                <a:sym typeface="Times New Roman" panose="02020603050405020304"/>
              </a:rPr>
              <a:t/>
            </a:r>
            <a:br>
              <a:rPr lang="en-US" altLang="en-IN" sz="1780" dirty="0">
                <a:latin typeface="Times New Roman" panose="02020603050405020304"/>
                <a:ea typeface="Times New Roman" panose="02020603050405020304"/>
                <a:cs typeface="Times New Roman" panose="02020603050405020304"/>
                <a:sym typeface="Times New Roman" panose="02020603050405020304"/>
              </a:rPr>
            </a:br>
            <a:r>
              <a:rPr lang="en-US" altLang="en-IN" sz="1780" dirty="0">
                <a:latin typeface="Times New Roman" panose="02020603050405020304"/>
                <a:ea typeface="Times New Roman" panose="02020603050405020304"/>
                <a:cs typeface="Times New Roman" panose="02020603050405020304"/>
                <a:sym typeface="Times New Roman" panose="02020603050405020304"/>
              </a:rPr>
              <a:t>A total of seven features have been used to evaluate the algorithm the algorithm requires input from the user (such as location and crop). </a:t>
            </a:r>
            <a:br>
              <a:rPr lang="en-US" altLang="en-IN" sz="1780" dirty="0">
                <a:latin typeface="Times New Roman" panose="02020603050405020304"/>
                <a:ea typeface="Times New Roman" panose="02020603050405020304"/>
                <a:cs typeface="Times New Roman" panose="02020603050405020304"/>
                <a:sym typeface="Times New Roman" panose="02020603050405020304"/>
              </a:rPr>
            </a:br>
            <a:r>
              <a:rPr lang="en-US" altLang="en-IN" sz="1780" dirty="0">
                <a:latin typeface="Times New Roman" panose="02020603050405020304"/>
                <a:ea typeface="Times New Roman" panose="02020603050405020304"/>
                <a:cs typeface="Times New Roman" panose="02020603050405020304"/>
                <a:sym typeface="Times New Roman" panose="02020603050405020304"/>
              </a:rPr>
              <a:t/>
            </a:r>
            <a:br>
              <a:rPr lang="en-US" altLang="en-IN" sz="1780" dirty="0">
                <a:latin typeface="Times New Roman" panose="02020603050405020304"/>
                <a:ea typeface="Times New Roman" panose="02020603050405020304"/>
                <a:cs typeface="Times New Roman" panose="02020603050405020304"/>
                <a:sym typeface="Times New Roman" panose="02020603050405020304"/>
              </a:rPr>
            </a:br>
            <a:r>
              <a:rPr lang="en-US" altLang="en-IN" sz="1780" dirty="0">
                <a:latin typeface="Times New Roman" panose="02020603050405020304"/>
                <a:ea typeface="Times New Roman" panose="02020603050405020304"/>
                <a:cs typeface="Times New Roman" panose="02020603050405020304"/>
                <a:sym typeface="Times New Roman" panose="02020603050405020304"/>
              </a:rPr>
              <a:t>The location is fed to the Weather API which will return certain characteristics (e.g. temperature, humidity, </a:t>
            </a:r>
            <a:r>
              <a:rPr lang="en-US" altLang="en-IN" sz="1780" dirty="0" smtClean="0">
                <a:latin typeface="Times New Roman" panose="02020603050405020304"/>
                <a:ea typeface="Times New Roman" panose="02020603050405020304"/>
                <a:cs typeface="Times New Roman" panose="02020603050405020304"/>
                <a:sym typeface="Times New Roman" panose="02020603050405020304"/>
              </a:rPr>
              <a:t>rainfall, moisture) </a:t>
            </a:r>
            <a:r>
              <a:rPr lang="en-US" altLang="en-IN" sz="1780" dirty="0">
                <a:latin typeface="Times New Roman" panose="02020603050405020304"/>
                <a:ea typeface="Times New Roman" panose="02020603050405020304"/>
                <a:cs typeface="Times New Roman" panose="02020603050405020304"/>
                <a:sym typeface="Times New Roman" panose="02020603050405020304"/>
              </a:rPr>
              <a:t>and if there is a possibility of heavy rainfall, a precautionary message is displayed to the user, otherwise, the proposed algorithm is followed.</a:t>
            </a:r>
          </a:p>
        </p:txBody>
      </p:sp>
      <p:pic>
        <p:nvPicPr>
          <p:cNvPr id="7" name="Picture 6" descr="D:\Documents and Settings\user\My Documents\GHRCE logos\Changed Logo\GHRCE, Nagpur Logo .png"/>
          <p:cNvPicPr/>
          <p:nvPr/>
        </p:nvPicPr>
        <p:blipFill>
          <a:blip r:embed="rId3"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6756558" y="142875"/>
            <a:ext cx="2062163" cy="819150"/>
          </a:xfrm>
          <a:prstGeom prst="rect">
            <a:avLst/>
          </a:prstGeom>
          <a:noFill/>
          <a:ln>
            <a:noFill/>
          </a:ln>
        </p:spPr>
      </p:pic>
      <p:pic>
        <p:nvPicPr>
          <p:cNvPr id="4" name="Google Shape;75;p15"/>
          <p:cNvPicPr preferRelativeResize="0"/>
          <p:nvPr/>
        </p:nvPicPr>
        <p:blipFill rotWithShape="1">
          <a:blip r:embed="rId4">
            <a:alphaModFix/>
          </a:blip>
          <a:srcRect/>
          <a:stretch/>
        </p:blipFill>
        <p:spPr>
          <a:xfrm>
            <a:off x="0" y="-68525"/>
            <a:ext cx="715125" cy="5212027"/>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40" name="Google Shape;140;p19"/>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 name="TextBox 6"/>
          <p:cNvSpPr txBox="1"/>
          <p:nvPr/>
        </p:nvSpPr>
        <p:spPr>
          <a:xfrm>
            <a:off x="1119019" y="255244"/>
            <a:ext cx="4575974" cy="506730"/>
          </a:xfrm>
          <a:prstGeom prst="rect">
            <a:avLst/>
          </a:prstGeom>
          <a:noFill/>
        </p:spPr>
        <p:txBody>
          <a:bodyPr wrap="square">
            <a:spAutoFit/>
          </a:bodyPr>
          <a:lstStyle/>
          <a:p>
            <a:r>
              <a:rPr lang="en-US" altLang="en-IN" sz="2700" b="1" dirty="0">
                <a:latin typeface="Times New Roman" panose="02020603050405020304" pitchFamily="18" charset="0"/>
                <a:cs typeface="Times New Roman" panose="02020603050405020304" pitchFamily="18" charset="0"/>
              </a:rPr>
              <a:t>Block Diagram</a:t>
            </a:r>
          </a:p>
        </p:txBody>
      </p:sp>
      <p:sp>
        <p:nvSpPr>
          <p:cNvPr id="10" name="Flowchart: Alternate Process 9"/>
          <p:cNvSpPr/>
          <p:nvPr/>
        </p:nvSpPr>
        <p:spPr>
          <a:xfrm>
            <a:off x="3991470" y="213924"/>
            <a:ext cx="935025" cy="30938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start</a:t>
            </a:r>
            <a:endParaRPr lang="en-US" dirty="0"/>
          </a:p>
        </p:txBody>
      </p:sp>
      <p:sp>
        <p:nvSpPr>
          <p:cNvPr id="11" name="Flowchart: Alternate Process 10"/>
          <p:cNvSpPr/>
          <p:nvPr/>
        </p:nvSpPr>
        <p:spPr>
          <a:xfrm>
            <a:off x="3918629" y="4587478"/>
            <a:ext cx="935025" cy="30938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end</a:t>
            </a:r>
            <a:endParaRPr lang="en-US" dirty="0"/>
          </a:p>
        </p:txBody>
      </p:sp>
      <p:sp>
        <p:nvSpPr>
          <p:cNvPr id="12" name="Parallelogram 11"/>
          <p:cNvSpPr/>
          <p:nvPr/>
        </p:nvSpPr>
        <p:spPr>
          <a:xfrm>
            <a:off x="3665798" y="729881"/>
            <a:ext cx="1588168" cy="453762"/>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input: crop location</a:t>
            </a:r>
            <a:endParaRPr lang="en-US" dirty="0"/>
          </a:p>
        </p:txBody>
      </p:sp>
      <p:sp>
        <p:nvSpPr>
          <p:cNvPr id="14" name="Parallelogram 13"/>
          <p:cNvSpPr/>
          <p:nvPr/>
        </p:nvSpPr>
        <p:spPr>
          <a:xfrm>
            <a:off x="3639002" y="3692154"/>
            <a:ext cx="1588168" cy="453762"/>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Output N,P,K concentration</a:t>
            </a:r>
            <a:endParaRPr lang="en-US" sz="1050" dirty="0"/>
          </a:p>
        </p:txBody>
      </p:sp>
      <p:sp>
        <p:nvSpPr>
          <p:cNvPr id="15" name="Flowchart: Decision 14"/>
          <p:cNvSpPr/>
          <p:nvPr/>
        </p:nvSpPr>
        <p:spPr>
          <a:xfrm>
            <a:off x="3411416" y="2088840"/>
            <a:ext cx="2004646" cy="66689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chances of heavy rain</a:t>
            </a:r>
            <a:endParaRPr lang="en-US" sz="1050" dirty="0"/>
          </a:p>
        </p:txBody>
      </p:sp>
      <p:sp>
        <p:nvSpPr>
          <p:cNvPr id="16" name="Flowchart: Process 15"/>
          <p:cNvSpPr/>
          <p:nvPr/>
        </p:nvSpPr>
        <p:spPr>
          <a:xfrm>
            <a:off x="3615399" y="1413803"/>
            <a:ext cx="1547447" cy="520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collection:</a:t>
            </a:r>
            <a:r>
              <a:rPr lang="en-US" sz="1050" dirty="0" smtClean="0"/>
              <a:t> temp; humidity; rainfall; moisture</a:t>
            </a:r>
            <a:endParaRPr lang="en-US" dirty="0"/>
          </a:p>
        </p:txBody>
      </p:sp>
      <p:sp>
        <p:nvSpPr>
          <p:cNvPr id="17" name="Flowchart: Magnetic Disk 16"/>
          <p:cNvSpPr/>
          <p:nvPr/>
        </p:nvSpPr>
        <p:spPr>
          <a:xfrm>
            <a:off x="6386732" y="1174652"/>
            <a:ext cx="907367" cy="7385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Weather API</a:t>
            </a:r>
            <a:endParaRPr lang="en-US" dirty="0"/>
          </a:p>
        </p:txBody>
      </p:sp>
      <p:sp>
        <p:nvSpPr>
          <p:cNvPr id="18" name="Flowchart: Connector 17"/>
          <p:cNvSpPr/>
          <p:nvPr/>
        </p:nvSpPr>
        <p:spPr>
          <a:xfrm>
            <a:off x="4318781" y="4290646"/>
            <a:ext cx="147710" cy="1477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isplay 18"/>
          <p:cNvSpPr/>
          <p:nvPr/>
        </p:nvSpPr>
        <p:spPr>
          <a:xfrm>
            <a:off x="6147581" y="2124221"/>
            <a:ext cx="1378634" cy="590843"/>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Display </a:t>
            </a:r>
            <a:r>
              <a:rPr lang="en-US" sz="1050" dirty="0" err="1" smtClean="0"/>
              <a:t>predictionay</a:t>
            </a:r>
            <a:r>
              <a:rPr lang="en-US" sz="1050" dirty="0" smtClean="0"/>
              <a:t> message</a:t>
            </a:r>
            <a:endParaRPr lang="en-US" sz="1050" dirty="0"/>
          </a:p>
        </p:txBody>
      </p:sp>
      <p:sp>
        <p:nvSpPr>
          <p:cNvPr id="20" name="Flowchart: Process 19"/>
          <p:cNvSpPr/>
          <p:nvPr/>
        </p:nvSpPr>
        <p:spPr>
          <a:xfrm>
            <a:off x="3669323" y="2958904"/>
            <a:ext cx="1547447" cy="5205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Predctive</a:t>
            </a:r>
            <a:r>
              <a:rPr lang="en-US" dirty="0" smtClean="0"/>
              <a:t> modeling</a:t>
            </a:r>
            <a:endParaRPr lang="en-US" dirty="0"/>
          </a:p>
        </p:txBody>
      </p:sp>
      <p:cxnSp>
        <p:nvCxnSpPr>
          <p:cNvPr id="22" name="Straight Arrow Connector 21"/>
          <p:cNvCxnSpPr>
            <a:stCxn id="10" idx="2"/>
            <a:endCxn id="12" idx="0"/>
          </p:cNvCxnSpPr>
          <p:nvPr/>
        </p:nvCxnSpPr>
        <p:spPr>
          <a:xfrm rot="16200000" flipH="1">
            <a:off x="4356145" y="626144"/>
            <a:ext cx="206574" cy="8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a:off x="4308207" y="1297744"/>
            <a:ext cx="260254"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6" idx="2"/>
            <a:endCxn id="15" idx="0"/>
          </p:cNvCxnSpPr>
          <p:nvPr/>
        </p:nvCxnSpPr>
        <p:spPr>
          <a:xfrm rot="16200000" flipH="1">
            <a:off x="4324165" y="1999265"/>
            <a:ext cx="154533" cy="246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5" idx="2"/>
            <a:endCxn id="20" idx="0"/>
          </p:cNvCxnSpPr>
          <p:nvPr/>
        </p:nvCxnSpPr>
        <p:spPr>
          <a:xfrm rot="16200000" flipH="1">
            <a:off x="4326808" y="2842664"/>
            <a:ext cx="203171" cy="293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14" idx="0"/>
          </p:cNvCxnSpPr>
          <p:nvPr/>
        </p:nvCxnSpPr>
        <p:spPr>
          <a:xfrm rot="5400000">
            <a:off x="4344590" y="3591352"/>
            <a:ext cx="189299" cy="12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11" idx="0"/>
          </p:cNvCxnSpPr>
          <p:nvPr/>
        </p:nvCxnSpPr>
        <p:spPr>
          <a:xfrm rot="5400000">
            <a:off x="4323621" y="4521979"/>
            <a:ext cx="128020" cy="29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4" idx="3"/>
            <a:endCxn id="18" idx="0"/>
          </p:cNvCxnSpPr>
          <p:nvPr/>
        </p:nvCxnSpPr>
        <p:spPr>
          <a:xfrm rot="16200000" flipH="1">
            <a:off x="4312136" y="4210146"/>
            <a:ext cx="144730" cy="162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183945" y="1554480"/>
            <a:ext cx="1160584" cy="1406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5181600" y="1685778"/>
            <a:ext cx="1160584" cy="1406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5" idx="3"/>
            <a:endCxn id="19" idx="1"/>
          </p:cNvCxnSpPr>
          <p:nvPr/>
        </p:nvCxnSpPr>
        <p:spPr>
          <a:xfrm flipV="1">
            <a:off x="5416062" y="2419643"/>
            <a:ext cx="731519" cy="26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a:off x="6035041" y="3545059"/>
            <a:ext cx="1624819" cy="7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8" idx="6"/>
          </p:cNvCxnSpPr>
          <p:nvPr/>
        </p:nvCxnSpPr>
        <p:spPr>
          <a:xfrm rot="10800000">
            <a:off x="4466492" y="4364502"/>
            <a:ext cx="2391509" cy="35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563771" y="2138285"/>
            <a:ext cx="633507" cy="307777"/>
          </a:xfrm>
          <a:prstGeom prst="rect">
            <a:avLst/>
          </a:prstGeom>
          <a:noFill/>
        </p:spPr>
        <p:txBody>
          <a:bodyPr wrap="none" rtlCol="0">
            <a:spAutoFit/>
          </a:bodyPr>
          <a:lstStyle/>
          <a:p>
            <a:r>
              <a:rPr lang="en-US" dirty="0" smtClean="0"/>
              <a:t>HIGH</a:t>
            </a:r>
            <a:endParaRPr lang="en-US" dirty="0"/>
          </a:p>
        </p:txBody>
      </p:sp>
      <p:sp>
        <p:nvSpPr>
          <p:cNvPr id="60" name="TextBox 59"/>
          <p:cNvSpPr txBox="1"/>
          <p:nvPr/>
        </p:nvSpPr>
        <p:spPr>
          <a:xfrm>
            <a:off x="5458263" y="1336428"/>
            <a:ext cx="933269" cy="577081"/>
          </a:xfrm>
          <a:prstGeom prst="rect">
            <a:avLst/>
          </a:prstGeom>
          <a:noFill/>
        </p:spPr>
        <p:txBody>
          <a:bodyPr wrap="none" rtlCol="0">
            <a:spAutoFit/>
          </a:bodyPr>
          <a:lstStyle/>
          <a:p>
            <a:r>
              <a:rPr lang="en-US" sz="1050" dirty="0" smtClean="0"/>
              <a:t>REQUEST</a:t>
            </a:r>
          </a:p>
          <a:p>
            <a:endParaRPr lang="en-US" sz="1050" dirty="0" smtClean="0"/>
          </a:p>
          <a:p>
            <a:r>
              <a:rPr lang="en-US" sz="1050" dirty="0" smtClean="0"/>
              <a:t>RESPONSE</a:t>
            </a:r>
            <a:endParaRPr lang="en-US" sz="1050" dirty="0"/>
          </a:p>
        </p:txBody>
      </p:sp>
      <p:pic>
        <p:nvPicPr>
          <p:cNvPr id="31" name="Picture 30" descr="D:\Documents and Settings\user\My Documents\GHRCE logos\Changed Logo\GHRCE, Nagpur Logo .png"/>
          <p:cNvPicPr/>
          <p:nvPr/>
        </p:nvPicPr>
        <p:blipFill>
          <a:blip r:embed="rId3"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6809898" y="135255"/>
            <a:ext cx="2062163" cy="819150"/>
          </a:xfrm>
          <a:prstGeom prst="rect">
            <a:avLst/>
          </a:prstGeom>
          <a:noFill/>
          <a:ln>
            <a:noFill/>
          </a:ln>
        </p:spPr>
      </p:pic>
      <p:pic>
        <p:nvPicPr>
          <p:cNvPr id="29" name="Google Shape;75;p15"/>
          <p:cNvPicPr preferRelativeResize="0"/>
          <p:nvPr/>
        </p:nvPicPr>
        <p:blipFill rotWithShape="1">
          <a:blip r:embed="rId4">
            <a:alphaModFix/>
          </a:blip>
          <a:srcRect/>
          <a:stretch/>
        </p:blipFill>
        <p:spPr>
          <a:xfrm>
            <a:off x="0" y="-68525"/>
            <a:ext cx="715125" cy="521202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7"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7" presetClass="entr" presetSubtype="4"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500" fill="hold"/>
                                        <p:tgtEl>
                                          <p:spTgt spid="26"/>
                                        </p:tgtEl>
                                        <p:attrNameLst>
                                          <p:attrName>ppt_x</p:attrName>
                                        </p:attrNameLst>
                                      </p:cBhvr>
                                      <p:tavLst>
                                        <p:tav tm="0">
                                          <p:val>
                                            <p:strVal val="#ppt_x"/>
                                          </p:val>
                                        </p:tav>
                                        <p:tav tm="100000">
                                          <p:val>
                                            <p:strVal val="#ppt_x"/>
                                          </p:val>
                                        </p:tav>
                                      </p:tavLst>
                                    </p:anim>
                                    <p:anim calcmode="lin" valueType="num">
                                      <p:cBhvr additive="base">
                                        <p:cTn id="2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7" presetClass="entr" presetSubtype="4"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checkerboard(across)">
                                      <p:cBhvr>
                                        <p:cTn id="36" dur="500"/>
                                        <p:tgtEl>
                                          <p:spTgt spid="5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wipe(down)">
                                      <p:cBhvr>
                                        <p:cTn id="41" dur="500"/>
                                        <p:tgtEl>
                                          <p:spTgt spid="60"/>
                                        </p:tgtEl>
                                      </p:cBhvr>
                                    </p:animEffect>
                                  </p:childTnLst>
                                </p:cTn>
                              </p:par>
                            </p:childTnLst>
                          </p:cTn>
                        </p:par>
                      </p:childTnLst>
                    </p:cTn>
                  </p:par>
                  <p:par>
                    <p:cTn id="42" fill="hold">
                      <p:stCondLst>
                        <p:cond delay="indefinite"/>
                      </p:stCondLst>
                      <p:childTnLst>
                        <p:par>
                          <p:cTn id="43" fill="hold">
                            <p:stCondLst>
                              <p:cond delay="0"/>
                            </p:stCondLst>
                            <p:childTnLst>
                              <p:par>
                                <p:cTn id="44" presetID="7" presetClass="entr" presetSubtype="2"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checkerboard(across)">
                                      <p:cBhvr>
                                        <p:cTn id="52" dur="500"/>
                                        <p:tgtEl>
                                          <p:spTgt spid="51"/>
                                        </p:tgtEl>
                                      </p:cBhvr>
                                    </p:animEffect>
                                  </p:childTnLst>
                                </p:cTn>
                              </p:par>
                            </p:childTnLst>
                          </p:cTn>
                        </p:par>
                      </p:childTnLst>
                    </p:cTn>
                  </p:par>
                  <p:par>
                    <p:cTn id="53" fill="hold">
                      <p:stCondLst>
                        <p:cond delay="indefinite"/>
                      </p:stCondLst>
                      <p:childTnLst>
                        <p:par>
                          <p:cTn id="54" fill="hold">
                            <p:stCondLst>
                              <p:cond delay="0"/>
                            </p:stCondLst>
                            <p:childTnLst>
                              <p:par>
                                <p:cTn id="55" presetID="7" presetClass="entr" presetSubtype="4" fill="hold" nodeType="click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additive="base">
                                        <p:cTn id="57" dur="500" fill="hold"/>
                                        <p:tgtEl>
                                          <p:spTgt spid="34"/>
                                        </p:tgtEl>
                                        <p:attrNameLst>
                                          <p:attrName>ppt_x</p:attrName>
                                        </p:attrNameLst>
                                      </p:cBhvr>
                                      <p:tavLst>
                                        <p:tav tm="0">
                                          <p:val>
                                            <p:strVal val="#ppt_x"/>
                                          </p:val>
                                        </p:tav>
                                        <p:tav tm="100000">
                                          <p:val>
                                            <p:strVal val="#ppt_x"/>
                                          </p:val>
                                        </p:tav>
                                      </p:tavLst>
                                    </p:anim>
                                    <p:anim calcmode="lin" valueType="num">
                                      <p:cBhvr additive="base">
                                        <p:cTn id="5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7" presetClass="entr" presetSubtype="8"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0-#ppt_w/2"/>
                                          </p:val>
                                        </p:tav>
                                        <p:tav tm="100000">
                                          <p:val>
                                            <p:strVal val="#ppt_x"/>
                                          </p:val>
                                        </p:tav>
                                      </p:tavLst>
                                    </p:anim>
                                    <p:anim calcmode="lin" valueType="num">
                                      <p:cBhvr additive="base">
                                        <p:cTn id="6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59"/>
                                        </p:tgtEl>
                                        <p:attrNameLst>
                                          <p:attrName>style.visibility</p:attrName>
                                        </p:attrNameLst>
                                      </p:cBhvr>
                                      <p:to>
                                        <p:strVal val="visible"/>
                                      </p:to>
                                    </p:set>
                                    <p:animEffect transition="in" filter="wipe(down)">
                                      <p:cBhvr>
                                        <p:cTn id="69" dur="500"/>
                                        <p:tgtEl>
                                          <p:spTgt spid="59"/>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wipe(down)">
                                      <p:cBhvr>
                                        <p:cTn id="74" dur="500"/>
                                        <p:tgtEl>
                                          <p:spTgt spid="53"/>
                                        </p:tgtEl>
                                      </p:cBhvr>
                                    </p:animEffect>
                                  </p:childTnLst>
                                </p:cTn>
                              </p:par>
                            </p:childTnLst>
                          </p:cTn>
                        </p:par>
                      </p:childTnLst>
                    </p:cTn>
                  </p:par>
                  <p:par>
                    <p:cTn id="75" fill="hold">
                      <p:stCondLst>
                        <p:cond delay="indefinite"/>
                      </p:stCondLst>
                      <p:childTnLst>
                        <p:par>
                          <p:cTn id="76" fill="hold">
                            <p:stCondLst>
                              <p:cond delay="0"/>
                            </p:stCondLst>
                            <p:childTnLst>
                              <p:par>
                                <p:cTn id="77" presetID="7" presetClass="entr" presetSubtype="2"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1+#ppt_w/2"/>
                                          </p:val>
                                        </p:tav>
                                        <p:tav tm="100000">
                                          <p:val>
                                            <p:strVal val="#ppt_x"/>
                                          </p:val>
                                        </p:tav>
                                      </p:tavLst>
                                    </p:anim>
                                    <p:anim calcmode="lin" valueType="num">
                                      <p:cBhvr additive="base">
                                        <p:cTn id="8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7" presetClass="entr" presetSubtype="4" fill="hold" nodeType="click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additive="base">
                                        <p:cTn id="85" dur="500" fill="hold"/>
                                        <p:tgtEl>
                                          <p:spTgt spid="36"/>
                                        </p:tgtEl>
                                        <p:attrNameLst>
                                          <p:attrName>ppt_x</p:attrName>
                                        </p:attrNameLst>
                                      </p:cBhvr>
                                      <p:tavLst>
                                        <p:tav tm="0">
                                          <p:val>
                                            <p:strVal val="#ppt_x"/>
                                          </p:val>
                                        </p:tav>
                                        <p:tav tm="100000">
                                          <p:val>
                                            <p:strVal val="#ppt_x"/>
                                          </p:val>
                                        </p:tav>
                                      </p:tavLst>
                                    </p:anim>
                                    <p:anim calcmode="lin" valueType="num">
                                      <p:cBhvr additive="base">
                                        <p:cTn id="8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7" presetClass="entr" presetSubtype="4" fill="hold" grpId="0" nodeType="click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additive="base">
                                        <p:cTn id="91" dur="500" fill="hold"/>
                                        <p:tgtEl>
                                          <p:spTgt spid="20"/>
                                        </p:tgtEl>
                                        <p:attrNameLst>
                                          <p:attrName>ppt_x</p:attrName>
                                        </p:attrNameLst>
                                      </p:cBhvr>
                                      <p:tavLst>
                                        <p:tav tm="0">
                                          <p:val>
                                            <p:strVal val="#ppt_x"/>
                                          </p:val>
                                        </p:tav>
                                        <p:tav tm="100000">
                                          <p:val>
                                            <p:strVal val="#ppt_x"/>
                                          </p:val>
                                        </p:tav>
                                      </p:tavLst>
                                    </p:anim>
                                    <p:anim calcmode="lin" valueType="num">
                                      <p:cBhvr additive="base">
                                        <p:cTn id="9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7" presetClass="entr" presetSubtype="4" fill="hold" nodeType="clickEffect">
                                  <p:stCondLst>
                                    <p:cond delay="0"/>
                                  </p:stCondLst>
                                  <p:childTnLst>
                                    <p:set>
                                      <p:cBhvr>
                                        <p:cTn id="96" dur="1" fill="hold">
                                          <p:stCondLst>
                                            <p:cond delay="0"/>
                                          </p:stCondLst>
                                        </p:cTn>
                                        <p:tgtEl>
                                          <p:spTgt spid="40"/>
                                        </p:tgtEl>
                                        <p:attrNameLst>
                                          <p:attrName>style.visibility</p:attrName>
                                        </p:attrNameLst>
                                      </p:cBhvr>
                                      <p:to>
                                        <p:strVal val="visible"/>
                                      </p:to>
                                    </p:set>
                                    <p:anim calcmode="lin" valueType="num">
                                      <p:cBhvr additive="base">
                                        <p:cTn id="97" dur="500" fill="hold"/>
                                        <p:tgtEl>
                                          <p:spTgt spid="40"/>
                                        </p:tgtEl>
                                        <p:attrNameLst>
                                          <p:attrName>ppt_x</p:attrName>
                                        </p:attrNameLst>
                                      </p:cBhvr>
                                      <p:tavLst>
                                        <p:tav tm="0">
                                          <p:val>
                                            <p:strVal val="#ppt_x"/>
                                          </p:val>
                                        </p:tav>
                                        <p:tav tm="100000">
                                          <p:val>
                                            <p:strVal val="#ppt_x"/>
                                          </p:val>
                                        </p:tav>
                                      </p:tavLst>
                                    </p:anim>
                                    <p:anim calcmode="lin" valueType="num">
                                      <p:cBhvr additive="base">
                                        <p:cTn id="9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7" presetClass="entr" presetSubtype="2" fill="hold" grpId="0" nodeType="clickEffect">
                                  <p:stCondLst>
                                    <p:cond delay="0"/>
                                  </p:stCondLst>
                                  <p:childTnLst>
                                    <p:set>
                                      <p:cBhvr>
                                        <p:cTn id="102" dur="1" fill="hold">
                                          <p:stCondLst>
                                            <p:cond delay="0"/>
                                          </p:stCondLst>
                                        </p:cTn>
                                        <p:tgtEl>
                                          <p:spTgt spid="14"/>
                                        </p:tgtEl>
                                        <p:attrNameLst>
                                          <p:attrName>style.visibility</p:attrName>
                                        </p:attrNameLst>
                                      </p:cBhvr>
                                      <p:to>
                                        <p:strVal val="visible"/>
                                      </p:to>
                                    </p:set>
                                    <p:anim calcmode="lin" valueType="num">
                                      <p:cBhvr additive="base">
                                        <p:cTn id="103" dur="500" fill="hold"/>
                                        <p:tgtEl>
                                          <p:spTgt spid="14"/>
                                        </p:tgtEl>
                                        <p:attrNameLst>
                                          <p:attrName>ppt_x</p:attrName>
                                        </p:attrNameLst>
                                      </p:cBhvr>
                                      <p:tavLst>
                                        <p:tav tm="0">
                                          <p:val>
                                            <p:strVal val="1+#ppt_w/2"/>
                                          </p:val>
                                        </p:tav>
                                        <p:tav tm="100000">
                                          <p:val>
                                            <p:strVal val="#ppt_x"/>
                                          </p:val>
                                        </p:tav>
                                      </p:tavLst>
                                    </p:anim>
                                    <p:anim calcmode="lin" valueType="num">
                                      <p:cBhvr additive="base">
                                        <p:cTn id="10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wipe(down)">
                                      <p:cBhvr>
                                        <p:cTn id="109" dur="500"/>
                                        <p:tgtEl>
                                          <p:spTgt spid="46"/>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wipe(down)">
                                      <p:cBhvr>
                                        <p:cTn id="114" dur="500"/>
                                        <p:tgtEl>
                                          <p:spTgt spid="1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55"/>
                                        </p:tgtEl>
                                        <p:attrNameLst>
                                          <p:attrName>style.visibility</p:attrName>
                                        </p:attrNameLst>
                                      </p:cBhvr>
                                      <p:to>
                                        <p:strVal val="visible"/>
                                      </p:to>
                                    </p:set>
                                    <p:animEffect transition="in" filter="wipe(down)">
                                      <p:cBhvr>
                                        <p:cTn id="119" dur="500"/>
                                        <p:tgtEl>
                                          <p:spTgt spid="55"/>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nodeType="clickEffect">
                                  <p:stCondLst>
                                    <p:cond delay="0"/>
                                  </p:stCondLst>
                                  <p:childTnLst>
                                    <p:set>
                                      <p:cBhvr>
                                        <p:cTn id="123" dur="1" fill="hold">
                                          <p:stCondLst>
                                            <p:cond delay="0"/>
                                          </p:stCondLst>
                                        </p:cTn>
                                        <p:tgtEl>
                                          <p:spTgt spid="57"/>
                                        </p:tgtEl>
                                        <p:attrNameLst>
                                          <p:attrName>style.visibility</p:attrName>
                                        </p:attrNameLst>
                                      </p:cBhvr>
                                      <p:to>
                                        <p:strVal val="visible"/>
                                      </p:to>
                                    </p:set>
                                    <p:animEffect transition="in" filter="wipe(down)">
                                      <p:cBhvr>
                                        <p:cTn id="124" dur="500"/>
                                        <p:tgtEl>
                                          <p:spTgt spid="57"/>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wipe(down)">
                                      <p:cBhvr>
                                        <p:cTn id="129" dur="500"/>
                                        <p:tgtEl>
                                          <p:spTgt spid="44"/>
                                        </p:tgtEl>
                                      </p:cBhvr>
                                    </p:animEffect>
                                  </p:childTnLst>
                                </p:cTn>
                              </p:par>
                            </p:childTnLst>
                          </p:cTn>
                        </p:par>
                      </p:childTnLst>
                    </p:cTn>
                  </p:par>
                  <p:par>
                    <p:cTn id="130" fill="hold">
                      <p:stCondLst>
                        <p:cond delay="indefinite"/>
                      </p:stCondLst>
                      <p:childTnLst>
                        <p:par>
                          <p:cTn id="131" fill="hold">
                            <p:stCondLst>
                              <p:cond delay="0"/>
                            </p:stCondLst>
                            <p:childTnLst>
                              <p:par>
                                <p:cTn id="132" presetID="7" presetClass="entr" presetSubtype="4" fill="hold" grpId="0" nodeType="clickEffect">
                                  <p:stCondLst>
                                    <p:cond delay="0"/>
                                  </p:stCondLst>
                                  <p:childTnLst>
                                    <p:set>
                                      <p:cBhvr>
                                        <p:cTn id="133" dur="1" fill="hold">
                                          <p:stCondLst>
                                            <p:cond delay="0"/>
                                          </p:stCondLst>
                                        </p:cTn>
                                        <p:tgtEl>
                                          <p:spTgt spid="11"/>
                                        </p:tgtEl>
                                        <p:attrNameLst>
                                          <p:attrName>style.visibility</p:attrName>
                                        </p:attrNameLst>
                                      </p:cBhvr>
                                      <p:to>
                                        <p:strVal val="visible"/>
                                      </p:to>
                                    </p:set>
                                    <p:anim calcmode="lin" valueType="num">
                                      <p:cBhvr additive="base">
                                        <p:cTn id="134" dur="500" fill="hold"/>
                                        <p:tgtEl>
                                          <p:spTgt spid="11"/>
                                        </p:tgtEl>
                                        <p:attrNameLst>
                                          <p:attrName>ppt_x</p:attrName>
                                        </p:attrNameLst>
                                      </p:cBhvr>
                                      <p:tavLst>
                                        <p:tav tm="0">
                                          <p:val>
                                            <p:strVal val="#ppt_x"/>
                                          </p:val>
                                        </p:tav>
                                        <p:tav tm="100000">
                                          <p:val>
                                            <p:strVal val="#ppt_x"/>
                                          </p:val>
                                        </p:tav>
                                      </p:tavLst>
                                    </p:anim>
                                    <p:anim calcmode="lin" valueType="num">
                                      <p:cBhvr additive="base">
                                        <p:cTn id="13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59" grpId="0"/>
      <p:bldP spid="6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2" name="Google Shape;74;p15"/>
          <p:cNvSpPr txBox="1"/>
          <p:nvPr/>
        </p:nvSpPr>
        <p:spPr>
          <a:xfrm>
            <a:off x="487530" y="114179"/>
            <a:ext cx="6955500" cy="76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nSpc>
                <a:spcPct val="115000"/>
              </a:lnSpc>
              <a:spcBef>
                <a:spcPts val="2400"/>
              </a:spcBef>
              <a:spcAft>
                <a:spcPts val="600"/>
              </a:spcAft>
              <a:buSzPct val="38000"/>
            </a:pPr>
            <a:r>
              <a:rPr lang="en-IN" b="1" dirty="0">
                <a:latin typeface="Times New Roman" panose="02020603050405020304"/>
                <a:ea typeface="Times New Roman" panose="02020603050405020304"/>
                <a:cs typeface="Times New Roman" panose="02020603050405020304"/>
                <a:sym typeface="Times New Roman" panose="02020603050405020304"/>
              </a:rPr>
              <a:t>        </a:t>
            </a:r>
            <a:r>
              <a:rPr lang="en-IN" dirty="0">
                <a:latin typeface="Algerian" pitchFamily="82" charset="0"/>
                <a:ea typeface="Times New Roman" panose="02020603050405020304"/>
                <a:cs typeface="Times New Roman" panose="02020603050405020304"/>
                <a:sym typeface="Times New Roman" panose="02020603050405020304"/>
              </a:rPr>
              <a:t>Workplan of the Project</a:t>
            </a:r>
          </a:p>
        </p:txBody>
      </p:sp>
      <p:pic>
        <p:nvPicPr>
          <p:cNvPr id="11" name="Content Placeholder 10"/>
          <p:cNvPicPr>
            <a:picLocks noGrp="1" noChangeAspect="1"/>
          </p:cNvPicPr>
          <p:nvPr/>
        </p:nvPicPr>
        <p:blipFill>
          <a:blip r:embed="rId3"/>
          <a:srcRect/>
          <a:stretch>
            <a:fillRect/>
          </a:stretch>
        </p:blipFill>
        <p:spPr>
          <a:xfrm>
            <a:off x="353695" y="853440"/>
            <a:ext cx="3952240" cy="2292350"/>
          </a:xfrm>
          <a:prstGeom prst="rect">
            <a:avLst/>
          </a:prstGeom>
        </p:spPr>
      </p:pic>
      <p:sp>
        <p:nvSpPr>
          <p:cNvPr id="4" name="Text Box 3"/>
          <p:cNvSpPr txBox="1"/>
          <p:nvPr/>
        </p:nvSpPr>
        <p:spPr>
          <a:xfrm>
            <a:off x="71755" y="2973070"/>
            <a:ext cx="4585970" cy="1954381"/>
          </a:xfrm>
          <a:prstGeom prst="rect">
            <a:avLst/>
          </a:prstGeom>
          <a:noFill/>
        </p:spPr>
        <p:txBody>
          <a:bodyPr wrap="square" rtlCol="0">
            <a:spAutoFit/>
          </a:bodyPr>
          <a:lstStyle/>
          <a:p>
            <a:pPr marL="285750" indent="-285750" algn="just">
              <a:buFont typeface="Arial" panose="020B0604020202020204" pitchFamily="34" charset="0"/>
              <a:buChar char="•"/>
            </a:pPr>
            <a:r>
              <a:rPr lang="en-US" sz="1200" dirty="0">
                <a:latin typeface="Times New Roman Regular" panose="02020603050405020304" charset="0"/>
                <a:cs typeface="Times New Roman Regular" panose="02020603050405020304" charset="0"/>
                <a:sym typeface="+mn-ea"/>
              </a:rPr>
              <a:t>System architecture is a conceptual model that defines the structure and behavior of the system. It comprises of the system components and the relationships describing how they work together to implement the overall system. The Figure shows the system’s architecture and the various components added to them.</a:t>
            </a:r>
            <a:endParaRPr lang="en-IN" sz="1200" dirty="0">
              <a:latin typeface="Times New Roman Regular" panose="02020603050405020304" charset="0"/>
              <a:cs typeface="Times New Roman Regular" panose="02020603050405020304" charset="0"/>
              <a:sym typeface="+mn-ea"/>
            </a:endParaRPr>
          </a:p>
          <a:p>
            <a:pPr marL="285750" indent="-285750" algn="just">
              <a:buFont typeface="Arial" panose="020B0604020202020204" pitchFamily="34" charset="0"/>
              <a:buChar char="•"/>
            </a:pPr>
            <a:r>
              <a:rPr lang="en-US" sz="1200" dirty="0">
                <a:latin typeface="Times New Roman Regular" panose="02020603050405020304" charset="0"/>
                <a:cs typeface="Times New Roman Regular" panose="02020603050405020304" charset="0"/>
                <a:sym typeface="+mn-ea"/>
              </a:rPr>
              <a:t>The description of each component from the block diagram and their major functionalities with respect to the Eco-Fertilization as a complete unit is described in the table.</a:t>
            </a:r>
            <a:endParaRPr lang="en-IN" sz="1200" dirty="0">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endParaRPr lang="en-IN" sz="1300" dirty="0">
              <a:latin typeface="Times New Roman Regular" panose="02020603050405020304" charset="0"/>
              <a:cs typeface="Times New Roman Regular" panose="02020603050405020304" charset="0"/>
            </a:endParaRPr>
          </a:p>
        </p:txBody>
      </p:sp>
      <p:graphicFrame>
        <p:nvGraphicFramePr>
          <p:cNvPr id="6" name="Table 7"/>
          <p:cNvGraphicFramePr>
            <a:graphicFrameLocks noGrp="1"/>
          </p:cNvGraphicFramePr>
          <p:nvPr/>
        </p:nvGraphicFramePr>
        <p:xfrm>
          <a:off x="4808220" y="871220"/>
          <a:ext cx="4172585" cy="3566160"/>
        </p:xfrm>
        <a:graphic>
          <a:graphicData uri="http://schemas.openxmlformats.org/drawingml/2006/table">
            <a:tbl>
              <a:tblPr firstRow="1" bandRow="1">
                <a:tableStyleId>{5940675A-B579-460E-94D1-54222C63F5DA}</a:tableStyleId>
              </a:tblPr>
              <a:tblGrid>
                <a:gridCol w="382270"/>
                <a:gridCol w="1042035"/>
                <a:gridCol w="2748280"/>
              </a:tblGrid>
              <a:tr h="640080">
                <a:tc>
                  <a:txBody>
                    <a:bodyPr/>
                    <a:lstStyle/>
                    <a:p>
                      <a:endParaRPr lang="en-US" sz="1200" dirty="0">
                        <a:latin typeface="Times" pitchFamily="2" charset="0"/>
                      </a:endParaRPr>
                    </a:p>
                    <a:p>
                      <a:r>
                        <a:rPr lang="en-US" sz="1200" dirty="0">
                          <a:latin typeface="Times" pitchFamily="2" charset="0"/>
                        </a:rPr>
                        <a:t>S. no.</a:t>
                      </a:r>
                    </a:p>
                  </a:txBody>
                  <a:tcPr>
                    <a:solidFill>
                      <a:schemeClr val="accent1">
                        <a:lumMod val="40000"/>
                        <a:lumOff val="60000"/>
                      </a:schemeClr>
                    </a:solidFill>
                  </a:tcPr>
                </a:tc>
                <a:tc>
                  <a:txBody>
                    <a:bodyPr/>
                    <a:lstStyle/>
                    <a:p>
                      <a:pPr algn="ctr"/>
                      <a:endParaRPr lang="en-US" sz="1200" dirty="0">
                        <a:latin typeface="Times" pitchFamily="2" charset="0"/>
                      </a:endParaRPr>
                    </a:p>
                    <a:p>
                      <a:pPr algn="ctr"/>
                      <a:r>
                        <a:rPr lang="en-US" sz="1200" dirty="0">
                          <a:latin typeface="Times" pitchFamily="2" charset="0"/>
                        </a:rPr>
                        <a:t>Block Name</a:t>
                      </a:r>
                    </a:p>
                  </a:txBody>
                  <a:tcPr>
                    <a:solidFill>
                      <a:schemeClr val="accent1">
                        <a:lumMod val="40000"/>
                        <a:lumOff val="60000"/>
                      </a:schemeClr>
                    </a:solidFill>
                  </a:tcPr>
                </a:tc>
                <a:tc>
                  <a:txBody>
                    <a:bodyPr/>
                    <a:lstStyle/>
                    <a:p>
                      <a:pPr algn="ctr"/>
                      <a:endParaRPr lang="en-US" sz="1200" dirty="0">
                        <a:latin typeface="Times" pitchFamily="2" charset="0"/>
                      </a:endParaRPr>
                    </a:p>
                    <a:p>
                      <a:pPr algn="ctr"/>
                      <a:r>
                        <a:rPr lang="en-US" sz="1200" dirty="0">
                          <a:latin typeface="Times" pitchFamily="2" charset="0"/>
                        </a:rPr>
                        <a:t>Functions</a:t>
                      </a:r>
                    </a:p>
                  </a:txBody>
                  <a:tcPr>
                    <a:solidFill>
                      <a:schemeClr val="accent1">
                        <a:lumMod val="40000"/>
                        <a:lumOff val="60000"/>
                      </a:schemeClr>
                    </a:solidFill>
                  </a:tcPr>
                </a:tc>
              </a:tr>
              <a:tr h="548640">
                <a:tc>
                  <a:txBody>
                    <a:bodyPr/>
                    <a:lstStyle/>
                    <a:p>
                      <a:pPr algn="ctr"/>
                      <a:endParaRPr lang="en-US" sz="1000" dirty="0">
                        <a:latin typeface="Times" pitchFamily="2" charset="0"/>
                      </a:endParaRPr>
                    </a:p>
                    <a:p>
                      <a:pPr algn="ctr"/>
                      <a:r>
                        <a:rPr lang="en-US" sz="1000" dirty="0">
                          <a:latin typeface="Times" pitchFamily="2" charset="0"/>
                        </a:rPr>
                        <a:t>1</a:t>
                      </a:r>
                    </a:p>
                  </a:txBody>
                  <a:tcPr/>
                </a:tc>
                <a:tc>
                  <a:txBody>
                    <a:bodyPr/>
                    <a:lstStyle/>
                    <a:p>
                      <a:pPr algn="ctr"/>
                      <a:endParaRPr lang="en-US" sz="1000" dirty="0">
                        <a:latin typeface="Times" pitchFamily="2" charset="0"/>
                      </a:endParaRPr>
                    </a:p>
                    <a:p>
                      <a:pPr algn="ctr"/>
                      <a:r>
                        <a:rPr lang="en-US" sz="1000" dirty="0">
                          <a:latin typeface="Times" pitchFamily="2" charset="0"/>
                        </a:rPr>
                        <a:t>Input</a:t>
                      </a:r>
                    </a:p>
                  </a:txBody>
                  <a:tcPr/>
                </a:tc>
                <a:tc>
                  <a:txBody>
                    <a:bodyPr/>
                    <a:lstStyle/>
                    <a:p>
                      <a:pPr algn="just"/>
                      <a:r>
                        <a:rPr lang="en-US" sz="1000" dirty="0">
                          <a:latin typeface="Times" pitchFamily="2" charset="0"/>
                        </a:rPr>
                        <a:t>User provides data such as crop , state and city using drop down</a:t>
                      </a:r>
                    </a:p>
                    <a:p>
                      <a:pPr algn="just"/>
                      <a:r>
                        <a:rPr lang="en-US" sz="1000" dirty="0">
                          <a:latin typeface="Times" pitchFamily="2" charset="0"/>
                        </a:rPr>
                        <a:t>menu</a:t>
                      </a:r>
                    </a:p>
                  </a:txBody>
                  <a:tcPr/>
                </a:tc>
              </a:tr>
              <a:tr h="39624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en-US" sz="1000" dirty="0">
                        <a:latin typeface="Times" pitchFamily="2" charset="0"/>
                      </a:endParaRPr>
                    </a:p>
                    <a:p>
                      <a:pPr marL="0" marR="0" indent="0" algn="ctr" defTabSz="914400" rtl="0" eaLnBrk="1" fontAlgn="auto" latinLnBrk="0" hangingPunct="1">
                        <a:lnSpc>
                          <a:spcPct val="100000"/>
                        </a:lnSpc>
                        <a:spcBef>
                          <a:spcPts val="0"/>
                        </a:spcBef>
                        <a:spcAft>
                          <a:spcPts val="0"/>
                        </a:spcAft>
                        <a:buClrTx/>
                        <a:buSzTx/>
                        <a:buFontTx/>
                        <a:buNone/>
                        <a:defRPr/>
                      </a:pPr>
                      <a:r>
                        <a:rPr lang="en-US" sz="1000" dirty="0">
                          <a:latin typeface="Times" pitchFamily="2" charset="0"/>
                        </a:rPr>
                        <a:t>2</a:t>
                      </a:r>
                    </a:p>
                  </a:txBody>
                  <a:tcPr/>
                </a:tc>
                <a:tc>
                  <a:txBody>
                    <a:bodyPr/>
                    <a:lstStyle/>
                    <a:p>
                      <a:pPr algn="ctr"/>
                      <a:endParaRPr lang="en-US" sz="1000" dirty="0">
                        <a:latin typeface="Times" pitchFamily="2" charset="0"/>
                      </a:endParaRPr>
                    </a:p>
                    <a:p>
                      <a:pPr algn="ctr"/>
                      <a:r>
                        <a:rPr lang="en-US" sz="1000" dirty="0">
                          <a:latin typeface="Times" pitchFamily="2" charset="0"/>
                        </a:rPr>
                        <a:t>Weather API</a:t>
                      </a:r>
                    </a:p>
                  </a:txBody>
                  <a:tcPr/>
                </a:tc>
                <a:tc>
                  <a:txBody>
                    <a:bodyPr/>
                    <a:lstStyle/>
                    <a:p>
                      <a:pPr algn="just"/>
                      <a:r>
                        <a:rPr lang="en-US" sz="1000" dirty="0">
                          <a:latin typeface="Times" pitchFamily="2" charset="0"/>
                        </a:rPr>
                        <a:t>Weather details like temperature, rainfall </a:t>
                      </a:r>
                      <a:r>
                        <a:rPr lang="en-US" sz="1000" dirty="0" err="1">
                          <a:latin typeface="Times" pitchFamily="2" charset="0"/>
                        </a:rPr>
                        <a:t>etc</a:t>
                      </a:r>
                      <a:r>
                        <a:rPr lang="en-US" sz="1000" dirty="0">
                          <a:latin typeface="Times" pitchFamily="2" charset="0"/>
                        </a:rPr>
                        <a:t> is fetched from the weather API</a:t>
                      </a:r>
                    </a:p>
                  </a:txBody>
                  <a:tcPr/>
                </a:tc>
              </a:tr>
              <a:tr h="701040">
                <a:tc>
                  <a:txBody>
                    <a:bodyPr/>
                    <a:lstStyle/>
                    <a:p>
                      <a:pPr algn="ctr"/>
                      <a:endParaRPr lang="en-US" sz="1000" dirty="0">
                        <a:latin typeface="Times" pitchFamily="2" charset="0"/>
                      </a:endParaRPr>
                    </a:p>
                    <a:p>
                      <a:pPr algn="ctr"/>
                      <a:r>
                        <a:rPr lang="en-US" sz="1000" dirty="0">
                          <a:latin typeface="Times" pitchFamily="2" charset="0"/>
                        </a:rPr>
                        <a:t>3</a:t>
                      </a:r>
                    </a:p>
                  </a:txBody>
                  <a:tcPr/>
                </a:tc>
                <a:tc>
                  <a:txBody>
                    <a:bodyPr/>
                    <a:lstStyle/>
                    <a:p>
                      <a:pPr algn="ctr"/>
                      <a:endParaRPr lang="en-US" sz="1000" dirty="0">
                        <a:latin typeface="Times" pitchFamily="2" charset="0"/>
                      </a:endParaRPr>
                    </a:p>
                    <a:p>
                      <a:pPr algn="ctr"/>
                      <a:r>
                        <a:rPr lang="en-US" sz="1000" dirty="0">
                          <a:latin typeface="Times" pitchFamily="2" charset="0"/>
                        </a:rPr>
                        <a:t>BestTimeToFertilize</a:t>
                      </a:r>
                    </a:p>
                  </a:txBody>
                  <a:tcPr/>
                </a:tc>
                <a:tc>
                  <a:txBody>
                    <a:bodyPr/>
                    <a:lstStyle/>
                    <a:p>
                      <a:pPr algn="just"/>
                      <a:r>
                        <a:rPr lang="en-US" sz="1000" dirty="0">
                          <a:latin typeface="Times" pitchFamily="2" charset="0"/>
                        </a:rPr>
                        <a:t>This module provides the functionality to determine the best time to fertilize using fetched weather data and provides warming for heavy rain.</a:t>
                      </a:r>
                    </a:p>
                  </a:txBody>
                  <a:tcPr/>
                </a:tc>
              </a:tr>
              <a:tr h="548640">
                <a:tc>
                  <a:txBody>
                    <a:bodyPr/>
                    <a:lstStyle/>
                    <a:p>
                      <a:pPr algn="ctr"/>
                      <a:endParaRPr lang="en-US" sz="1000" dirty="0">
                        <a:latin typeface="Times" pitchFamily="2" charset="0"/>
                      </a:endParaRPr>
                    </a:p>
                    <a:p>
                      <a:pPr algn="ctr"/>
                      <a:r>
                        <a:rPr lang="en-US" sz="1000" dirty="0">
                          <a:latin typeface="Times" pitchFamily="2" charset="0"/>
                        </a:rPr>
                        <a:t>4</a:t>
                      </a:r>
                    </a:p>
                  </a:txBody>
                  <a:tcPr/>
                </a:tc>
                <a:tc>
                  <a:txBody>
                    <a:bodyPr/>
                    <a:lstStyle/>
                    <a:p>
                      <a:pPr algn="ctr"/>
                      <a:endParaRPr lang="en-US" sz="1000" dirty="0">
                        <a:latin typeface="Times" pitchFamily="2" charset="0"/>
                      </a:endParaRPr>
                    </a:p>
                    <a:p>
                      <a:pPr algn="ctr"/>
                      <a:r>
                        <a:rPr lang="en-US" sz="1000" dirty="0">
                          <a:latin typeface="Times" pitchFamily="2" charset="0"/>
                        </a:rPr>
                        <a:t>NPKEstimator</a:t>
                      </a:r>
                    </a:p>
                  </a:txBody>
                  <a:tcPr/>
                </a:tc>
                <a:tc>
                  <a:txBody>
                    <a:bodyPr/>
                    <a:lstStyle/>
                    <a:p>
                      <a:pPr algn="just"/>
                      <a:r>
                        <a:rPr lang="en-US" sz="1000" dirty="0">
                          <a:latin typeface="Times" pitchFamily="2" charset="0"/>
                        </a:rPr>
                        <a:t>This module estimates the required ratio of NPK contents in the</a:t>
                      </a:r>
                    </a:p>
                    <a:p>
                      <a:pPr algn="just"/>
                      <a:r>
                        <a:rPr lang="en-US" sz="1000" dirty="0">
                          <a:latin typeface="Times" pitchFamily="2" charset="0"/>
                        </a:rPr>
                        <a:t>soil.</a:t>
                      </a:r>
                    </a:p>
                  </a:txBody>
                  <a:tcPr/>
                </a:tc>
              </a:tr>
              <a:tr h="548640">
                <a:tc>
                  <a:txBody>
                    <a:bodyPr/>
                    <a:lstStyle/>
                    <a:p>
                      <a:pPr algn="ctr"/>
                      <a:endParaRPr lang="en-US" sz="1000" dirty="0">
                        <a:latin typeface="Times" pitchFamily="2" charset="0"/>
                      </a:endParaRPr>
                    </a:p>
                    <a:p>
                      <a:pPr algn="ctr"/>
                      <a:r>
                        <a:rPr lang="en-US" sz="1000" dirty="0">
                          <a:latin typeface="Times" pitchFamily="2" charset="0"/>
                        </a:rPr>
                        <a:t>5</a:t>
                      </a:r>
                    </a:p>
                  </a:txBody>
                  <a:tcPr/>
                </a:tc>
                <a:tc>
                  <a:txBody>
                    <a:bodyPr/>
                    <a:lstStyle/>
                    <a:p>
                      <a:pPr algn="ctr"/>
                      <a:endParaRPr lang="en-US" sz="1000" dirty="0">
                        <a:latin typeface="Times" pitchFamily="2" charset="0"/>
                      </a:endParaRPr>
                    </a:p>
                    <a:p>
                      <a:pPr algn="ctr"/>
                      <a:r>
                        <a:rPr lang="en-US" sz="1000" dirty="0">
                          <a:latin typeface="Times" pitchFamily="2" charset="0"/>
                        </a:rPr>
                        <a:t>Output</a:t>
                      </a:r>
                    </a:p>
                  </a:txBody>
                  <a:tcPr/>
                </a:tc>
                <a:tc>
                  <a:txBody>
                    <a:bodyPr/>
                    <a:lstStyle/>
                    <a:p>
                      <a:pPr algn="just"/>
                      <a:r>
                        <a:rPr lang="en-US" sz="1000" dirty="0">
                          <a:latin typeface="Times" pitchFamily="2" charset="0"/>
                        </a:rPr>
                        <a:t>Nitrogen, Phosphorus and Potassium content displayed on the</a:t>
                      </a:r>
                    </a:p>
                    <a:p>
                      <a:pPr algn="just"/>
                      <a:r>
                        <a:rPr lang="en-US" sz="1000" dirty="0">
                          <a:latin typeface="Times" pitchFamily="2" charset="0"/>
                        </a:rPr>
                        <a:t>website</a:t>
                      </a:r>
                    </a:p>
                  </a:txBody>
                  <a:tcPr/>
                </a:tc>
              </a:tr>
            </a:tbl>
          </a:graphicData>
        </a:graphic>
      </p:graphicFrame>
      <p:pic>
        <p:nvPicPr>
          <p:cNvPr id="10" name="Picture 9" descr="D:\Documents and Settings\user\My Documents\GHRCE logos\Changed Logo\GHRCE, Nagpur Logo .png"/>
          <p:cNvPicPr/>
          <p:nvPr/>
        </p:nvPicPr>
        <p:blipFill>
          <a:blip r:embed="rId4"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6809898" y="0"/>
            <a:ext cx="2062163" cy="819150"/>
          </a:xfrm>
          <a:prstGeom prst="rect">
            <a:avLst/>
          </a:prstGeom>
          <a:noFill/>
          <a:ln>
            <a:noFill/>
          </a:ln>
        </p:spPr>
      </p:pic>
      <p:pic>
        <p:nvPicPr>
          <p:cNvPr id="7" name="Google Shape;75;p15"/>
          <p:cNvPicPr preferRelativeResize="0"/>
          <p:nvPr/>
        </p:nvPicPr>
        <p:blipFill rotWithShape="1">
          <a:blip r:embed="rId5">
            <a:alphaModFix/>
          </a:blip>
          <a:srcRect/>
          <a:stretch/>
        </p:blipFill>
        <p:spPr>
          <a:xfrm>
            <a:off x="0" y="-68525"/>
            <a:ext cx="715125" cy="521202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7"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22"/>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 name="table"/>
          <p:cNvPicPr>
            <a:picLocks noChangeAspect="1"/>
          </p:cNvPicPr>
          <p:nvPr/>
        </p:nvPicPr>
        <p:blipFill>
          <a:blip r:embed="rId3"/>
          <a:stretch>
            <a:fillRect/>
          </a:stretch>
        </p:blipFill>
        <p:spPr>
          <a:xfrm>
            <a:off x="678655" y="900397"/>
            <a:ext cx="7867147" cy="3357277"/>
          </a:xfrm>
          <a:prstGeom prst="rect">
            <a:avLst/>
          </a:prstGeom>
        </p:spPr>
      </p:pic>
      <p:sp>
        <p:nvSpPr>
          <p:cNvPr id="5" name="TextBox 4"/>
          <p:cNvSpPr txBox="1"/>
          <p:nvPr/>
        </p:nvSpPr>
        <p:spPr>
          <a:xfrm>
            <a:off x="1551979" y="74289"/>
            <a:ext cx="4575572"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Literature Review</a:t>
            </a:r>
            <a:endParaRPr lang="en-IN" sz="2800" b="1" dirty="0">
              <a:latin typeface="Times New Roman" panose="02020603050405020304" pitchFamily="18" charset="0"/>
              <a:cs typeface="Times New Roman" panose="02020603050405020304" pitchFamily="18" charset="0"/>
            </a:endParaRPr>
          </a:p>
        </p:txBody>
      </p:sp>
      <p:pic>
        <p:nvPicPr>
          <p:cNvPr id="6" name="Picture 5" descr="D:\Documents and Settings\user\My Documents\GHRCE logos\Changed Logo\GHRCE, Nagpur Logo .png"/>
          <p:cNvPicPr/>
          <p:nvPr/>
        </p:nvPicPr>
        <p:blipFill>
          <a:blip r:embed="rId4"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6954678" y="0"/>
            <a:ext cx="2062163" cy="819150"/>
          </a:xfrm>
          <a:prstGeom prst="rect">
            <a:avLst/>
          </a:prstGeom>
          <a:noFill/>
          <a:ln>
            <a:noFill/>
          </a:ln>
        </p:spPr>
      </p:pic>
      <p:pic>
        <p:nvPicPr>
          <p:cNvPr id="7" name="Google Shape;75;p15"/>
          <p:cNvPicPr preferRelativeResize="0"/>
          <p:nvPr/>
        </p:nvPicPr>
        <p:blipFill rotWithShape="1">
          <a:blip r:embed="rId5">
            <a:alphaModFix/>
          </a:blip>
          <a:srcRect/>
          <a:stretch/>
        </p:blipFill>
        <p:spPr>
          <a:xfrm>
            <a:off x="0" y="-68525"/>
            <a:ext cx="715125" cy="5212027"/>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2532</TotalTime>
  <Words>1585</Words>
  <Application>WPS Presentation</Application>
  <PresentationFormat>On-screen Show (16:9)</PresentationFormat>
  <Paragraphs>159</Paragraphs>
  <Slides>24</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Times New Roman</vt:lpstr>
      <vt:lpstr>Oswald SemiBold</vt:lpstr>
      <vt:lpstr>Times New Roman Regular</vt:lpstr>
      <vt:lpstr>Algerian</vt:lpstr>
      <vt:lpstr>Times</vt:lpstr>
      <vt:lpstr>Calibri</vt:lpstr>
      <vt:lpstr>Montserrat</vt:lpstr>
      <vt:lpstr>Simple Light</vt:lpstr>
      <vt:lpstr>Slide 1</vt:lpstr>
      <vt:lpstr>“Smart Eco-Fertilization "</vt:lpstr>
      <vt:lpstr>Slide 3</vt:lpstr>
      <vt:lpstr>Slide 4</vt:lpstr>
      <vt:lpstr>Slide 5</vt:lpstr>
      <vt:lpstr>In this study, a predictive model for the nutrients required for crops was obtained using random forest. Random forest regression with the technique called k-fold cross validation represents this model with acceptable accuracy for the prediction is then obtained.   A total of seven features have been used to evaluate the algorithm the algorithm requires input from the user (such as location and crop).   The location is fed to the Weather API which will return certain characteristics (e.g. temperature, humidity, rainfall, moisture) and if there is a possibility of heavy rainfall, a precautionary message is displayed to the user, otherwise, the proposed algorithm is followed.</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TEJAS</dc:creator>
  <cp:lastModifiedBy>ABC</cp:lastModifiedBy>
  <cp:revision>63</cp:revision>
  <dcterms:created xsi:type="dcterms:W3CDTF">2024-02-03T04:13:02Z</dcterms:created>
  <dcterms:modified xsi:type="dcterms:W3CDTF">2024-05-31T15:26:39Z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1033-5.6.0.8082</vt:lpwstr>
  </property>
</Properties>
</file>